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oboto"/>
      <p:regular r:id="rId28"/>
      <p:bold r:id="rId29"/>
      <p:italic r:id="rId30"/>
      <p:boldItalic r:id="rId31"/>
    </p:embeddedFont>
    <p:embeddedFont>
      <p:font typeface="Montserrat"/>
      <p:regular r:id="rId32"/>
      <p:bold r:id="rId33"/>
      <p:italic r:id="rId34"/>
      <p:boldItalic r:id="rId35"/>
    </p:embeddedFont>
    <p:embeddedFont>
      <p:font typeface="Lato"/>
      <p:regular r:id="rId36"/>
      <p:bold r:id="rId37"/>
      <p:italic r:id="rId38"/>
      <p:boldItalic r:id="rId39"/>
    </p:embeddedFont>
    <p:embeddedFont>
      <p:font typeface="Average"/>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1" roundtripDataSignature="AMtx7mjna114sfL68sfGA2cctiH6AMsnm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verage-regular.fntdata"/><Relationship Id="rId20" Type="http://schemas.openxmlformats.org/officeDocument/2006/relationships/slide" Target="slides/slide15.xml"/><Relationship Id="rId41" Type="http://customschemas.google.com/relationships/presentationmetadata" Target="meta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2.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 name="Google Shape;375;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1" name="Google Shape;38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5"/>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5"/>
          <p:cNvPicPr preferRelativeResize="0"/>
          <p:nvPr/>
        </p:nvPicPr>
        <p:blipFill rotWithShape="1">
          <a:blip r:embed="rId3">
            <a:alphaModFix amt="31000"/>
          </a:blip>
          <a:srcRect b="11296" l="14009" r="43289" t="35833"/>
          <a:stretch/>
        </p:blipFill>
        <p:spPr>
          <a:xfrm rot="10800000">
            <a:off x="6976800" y="-25"/>
            <a:ext cx="2167200" cy="2012700"/>
          </a:xfrm>
          <a:prstGeom prst="rtTriangle">
            <a:avLst/>
          </a:prstGeom>
          <a:noFill/>
          <a:ln>
            <a:noFill/>
          </a:ln>
        </p:spPr>
      </p:pic>
      <p:sp>
        <p:nvSpPr>
          <p:cNvPr id="12" name="Google Shape;12;p25"/>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3" name="Google Shape;13;p25"/>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4" name="Google Shape;1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5"/>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5"/>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3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34">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34">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34">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 name="Google Shape;140;p34"/>
          <p:cNvGrpSpPr/>
          <p:nvPr/>
        </p:nvGrpSpPr>
        <p:grpSpPr>
          <a:xfrm>
            <a:off x="4406400" y="0"/>
            <a:ext cx="4737600" cy="5143500"/>
            <a:chOff x="4406400" y="0"/>
            <a:chExt cx="4737600" cy="5143500"/>
          </a:xfrm>
        </p:grpSpPr>
        <p:sp>
          <p:nvSpPr>
            <p:cNvPr id="141" name="Google Shape;141;p34"/>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34"/>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34"/>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34"/>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34"/>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34"/>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34"/>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34"/>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34"/>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34"/>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34"/>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34"/>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34"/>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3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34"/>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34"/>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34"/>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34"/>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 name="Google Shape;159;p34"/>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0" name="Google Shape;160;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3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35">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35">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35">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6" name="Google Shape;166;p35"/>
          <p:cNvGrpSpPr/>
          <p:nvPr/>
        </p:nvGrpSpPr>
        <p:grpSpPr>
          <a:xfrm>
            <a:off x="0" y="381001"/>
            <a:ext cx="1037850" cy="1016288"/>
            <a:chOff x="0" y="381001"/>
            <a:chExt cx="1037850" cy="1016288"/>
          </a:xfrm>
        </p:grpSpPr>
        <p:sp>
          <p:nvSpPr>
            <p:cNvPr id="167" name="Google Shape;167;p3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3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9" name="Google Shape;169;p35"/>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70" name="Google Shape;170;p35"/>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71" name="Google Shape;171;p35"/>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72" name="Google Shape;172;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36"/>
          <p:cNvGrpSpPr/>
          <p:nvPr/>
        </p:nvGrpSpPr>
        <p:grpSpPr>
          <a:xfrm>
            <a:off x="0" y="4128572"/>
            <a:ext cx="698925" cy="684657"/>
            <a:chOff x="0" y="3785672"/>
            <a:chExt cx="698925" cy="684657"/>
          </a:xfrm>
        </p:grpSpPr>
        <p:sp>
          <p:nvSpPr>
            <p:cNvPr id="175" name="Google Shape;175;p36"/>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36"/>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 name="Google Shape;177;p36"/>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78" name="Google Shape;178;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3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36">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36">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6">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37"/>
          <p:cNvGrpSpPr/>
          <p:nvPr/>
        </p:nvGrpSpPr>
        <p:grpSpPr>
          <a:xfrm>
            <a:off x="4406400" y="0"/>
            <a:ext cx="4737600" cy="5143065"/>
            <a:chOff x="4406400" y="0"/>
            <a:chExt cx="4737600" cy="5143065"/>
          </a:xfrm>
        </p:grpSpPr>
        <p:sp>
          <p:nvSpPr>
            <p:cNvPr id="185" name="Google Shape;185;p37"/>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37"/>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37"/>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37"/>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37"/>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37"/>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37"/>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37"/>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37"/>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37"/>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37"/>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37"/>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37"/>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37"/>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37"/>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37"/>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37"/>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37"/>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3" name="Google Shape;203;p37"/>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204" name="Google Shape;204;p37"/>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05" name="Google Shape;205;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3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37">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37">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37">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39"/>
          <p:cNvPicPr preferRelativeResize="0"/>
          <p:nvPr/>
        </p:nvPicPr>
        <p:blipFill rotWithShape="1">
          <a:blip r:embed="rId2">
            <a:alphaModFix amt="80000"/>
          </a:blip>
          <a:srcRect b="25870" l="30474" r="30474" t="11954"/>
          <a:stretch/>
        </p:blipFill>
        <p:spPr>
          <a:xfrm rot="-5400000">
            <a:off x="113630" y="-105700"/>
            <a:ext cx="5142300" cy="5364300"/>
          </a:xfrm>
          <a:prstGeom prst="diagStripe">
            <a:avLst>
              <a:gd fmla="val 50343" name="adj"/>
            </a:avLst>
          </a:prstGeom>
          <a:noFill/>
          <a:ln>
            <a:noFill/>
          </a:ln>
        </p:spPr>
      </p:pic>
      <p:sp>
        <p:nvSpPr>
          <p:cNvPr id="214" name="Google Shape;214;p3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15" name="Google Shape;215;p39"/>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dk2"/>
              </a:buClr>
              <a:buSzPts val="1300"/>
              <a:buChar char="●"/>
              <a:defRPr>
                <a:solidFill>
                  <a:schemeClr val="dk2"/>
                </a:solidFill>
              </a:defRPr>
            </a:lvl1pPr>
            <a:lvl2pPr indent="-298450" lvl="1" marL="914400" algn="l">
              <a:lnSpc>
                <a:spcPct val="115000"/>
              </a:lnSpc>
              <a:spcBef>
                <a:spcPts val="1600"/>
              </a:spcBef>
              <a:spcAft>
                <a:spcPts val="0"/>
              </a:spcAft>
              <a:buClr>
                <a:schemeClr val="dk2"/>
              </a:buClr>
              <a:buSzPts val="1100"/>
              <a:buChar char="○"/>
              <a:defRPr>
                <a:solidFill>
                  <a:schemeClr val="dk2"/>
                </a:solidFill>
              </a:defRPr>
            </a:lvl2pPr>
            <a:lvl3pPr indent="-298450" lvl="2" marL="1371600" algn="l">
              <a:lnSpc>
                <a:spcPct val="115000"/>
              </a:lnSpc>
              <a:spcBef>
                <a:spcPts val="1600"/>
              </a:spcBef>
              <a:spcAft>
                <a:spcPts val="0"/>
              </a:spcAft>
              <a:buClr>
                <a:schemeClr val="dk2"/>
              </a:buClr>
              <a:buSzPts val="1100"/>
              <a:buChar char="■"/>
              <a:defRPr>
                <a:solidFill>
                  <a:schemeClr val="dk2"/>
                </a:solidFill>
              </a:defRPr>
            </a:lvl3pPr>
            <a:lvl4pPr indent="-298450" lvl="3" marL="1828800" algn="l">
              <a:lnSpc>
                <a:spcPct val="115000"/>
              </a:lnSpc>
              <a:spcBef>
                <a:spcPts val="1600"/>
              </a:spcBef>
              <a:spcAft>
                <a:spcPts val="0"/>
              </a:spcAft>
              <a:buClr>
                <a:schemeClr val="dk2"/>
              </a:buClr>
              <a:buSzPts val="1100"/>
              <a:buChar char="●"/>
              <a:defRPr>
                <a:solidFill>
                  <a:schemeClr val="dk2"/>
                </a:solidFill>
              </a:defRPr>
            </a:lvl4pPr>
            <a:lvl5pPr indent="-298450" lvl="4" marL="2286000" algn="l">
              <a:lnSpc>
                <a:spcPct val="115000"/>
              </a:lnSpc>
              <a:spcBef>
                <a:spcPts val="1600"/>
              </a:spcBef>
              <a:spcAft>
                <a:spcPts val="0"/>
              </a:spcAft>
              <a:buClr>
                <a:schemeClr val="dk2"/>
              </a:buClr>
              <a:buSzPts val="1100"/>
              <a:buChar char="○"/>
              <a:defRPr>
                <a:solidFill>
                  <a:schemeClr val="dk2"/>
                </a:solidFill>
              </a:defRPr>
            </a:lvl5pPr>
            <a:lvl6pPr indent="-298450" lvl="5" marL="2743200" algn="l">
              <a:lnSpc>
                <a:spcPct val="115000"/>
              </a:lnSpc>
              <a:spcBef>
                <a:spcPts val="1600"/>
              </a:spcBef>
              <a:spcAft>
                <a:spcPts val="0"/>
              </a:spcAft>
              <a:buClr>
                <a:schemeClr val="dk2"/>
              </a:buClr>
              <a:buSzPts val="1100"/>
              <a:buChar char="■"/>
              <a:defRPr>
                <a:solidFill>
                  <a:schemeClr val="dk2"/>
                </a:solidFill>
              </a:defRPr>
            </a:lvl6pPr>
            <a:lvl7pPr indent="-298450" lvl="6" marL="3200400" algn="l">
              <a:lnSpc>
                <a:spcPct val="115000"/>
              </a:lnSpc>
              <a:spcBef>
                <a:spcPts val="1600"/>
              </a:spcBef>
              <a:spcAft>
                <a:spcPts val="0"/>
              </a:spcAft>
              <a:buClr>
                <a:schemeClr val="dk2"/>
              </a:buClr>
              <a:buSzPts val="1100"/>
              <a:buChar char="●"/>
              <a:defRPr>
                <a:solidFill>
                  <a:schemeClr val="dk2"/>
                </a:solidFill>
              </a:defRPr>
            </a:lvl7pPr>
            <a:lvl8pPr indent="-298450" lvl="7" marL="3657600" algn="l">
              <a:lnSpc>
                <a:spcPct val="115000"/>
              </a:lnSpc>
              <a:spcBef>
                <a:spcPts val="1600"/>
              </a:spcBef>
              <a:spcAft>
                <a:spcPts val="0"/>
              </a:spcAft>
              <a:buClr>
                <a:schemeClr val="dk2"/>
              </a:buClr>
              <a:buSzPts val="1100"/>
              <a:buChar char="○"/>
              <a:defRPr>
                <a:solidFill>
                  <a:schemeClr val="dk2"/>
                </a:solidFill>
              </a:defRPr>
            </a:lvl8pPr>
            <a:lvl9pPr indent="-298450" lvl="8" marL="4114800" algn="l">
              <a:lnSpc>
                <a:spcPct val="115000"/>
              </a:lnSpc>
              <a:spcBef>
                <a:spcPts val="1600"/>
              </a:spcBef>
              <a:spcAft>
                <a:spcPts val="1600"/>
              </a:spcAft>
              <a:buClr>
                <a:schemeClr val="dk2"/>
              </a:buClr>
              <a:buSzPts val="1100"/>
              <a:buChar char="■"/>
              <a:defRPr>
                <a:solidFill>
                  <a:schemeClr val="dk2"/>
                </a:solidFill>
              </a:defRPr>
            </a:lvl9pPr>
          </a:lstStyle>
          <a:p/>
        </p:txBody>
      </p:sp>
      <p:sp>
        <p:nvSpPr>
          <p:cNvPr id="216" name="Google Shape;216;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39">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39">
            <a:hlinkClick action="ppaction://hlinksldjump" r:id="rId4"/>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39">
            <a:hlinkClick action="ppaction://hlinksldjump" r:id="rId5"/>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39">
            <a:hlinkClick action="ppaction://hlinksldjump" r:id="rId6"/>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1" name="Google Shape;221;p39"/>
          <p:cNvGrpSpPr/>
          <p:nvPr/>
        </p:nvGrpSpPr>
        <p:grpSpPr>
          <a:xfrm>
            <a:off x="0" y="381001"/>
            <a:ext cx="1037850" cy="1016288"/>
            <a:chOff x="0" y="381001"/>
            <a:chExt cx="1037850" cy="1016288"/>
          </a:xfrm>
        </p:grpSpPr>
        <p:sp>
          <p:nvSpPr>
            <p:cNvPr id="222" name="Google Shape;222;p3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3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7" name="Shape 17"/>
        <p:cNvGrpSpPr/>
        <p:nvPr/>
      </p:nvGrpSpPr>
      <p:grpSpPr>
        <a:xfrm>
          <a:off x="0" y="0"/>
          <a:ext cx="0" cy="0"/>
          <a:chOff x="0" y="0"/>
          <a:chExt cx="0" cy="0"/>
        </a:xfrm>
      </p:grpSpPr>
      <p:grpSp>
        <p:nvGrpSpPr>
          <p:cNvPr id="18" name="Google Shape;18;p26"/>
          <p:cNvGrpSpPr/>
          <p:nvPr/>
        </p:nvGrpSpPr>
        <p:grpSpPr>
          <a:xfrm>
            <a:off x="4406400" y="0"/>
            <a:ext cx="4737600" cy="5143065"/>
            <a:chOff x="4406400" y="0"/>
            <a:chExt cx="4737600" cy="5143065"/>
          </a:xfrm>
        </p:grpSpPr>
        <p:sp>
          <p:nvSpPr>
            <p:cNvPr id="19" name="Google Shape;19;p26"/>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6"/>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6"/>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6"/>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6"/>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6"/>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6"/>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6"/>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6"/>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6"/>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6"/>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6"/>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6"/>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6"/>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6"/>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6"/>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 name="Google Shape;3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38" name="Google Shape;38;p2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9" name="Shape 39"/>
        <p:cNvGrpSpPr/>
        <p:nvPr/>
      </p:nvGrpSpPr>
      <p:grpSpPr>
        <a:xfrm>
          <a:off x="0" y="0"/>
          <a:ext cx="0" cy="0"/>
          <a:chOff x="0" y="0"/>
          <a:chExt cx="0" cy="0"/>
        </a:xfrm>
      </p:grpSpPr>
      <p:sp>
        <p:nvSpPr>
          <p:cNvPr id="40" name="Google Shape;40;p2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7">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7">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7">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 name="Google Shape;44;p27"/>
          <p:cNvGrpSpPr/>
          <p:nvPr/>
        </p:nvGrpSpPr>
        <p:grpSpPr>
          <a:xfrm>
            <a:off x="0" y="381001"/>
            <a:ext cx="1037850" cy="1016288"/>
            <a:chOff x="0" y="381001"/>
            <a:chExt cx="1037850" cy="1016288"/>
          </a:xfrm>
        </p:grpSpPr>
        <p:sp>
          <p:nvSpPr>
            <p:cNvPr id="45" name="Google Shape;45;p2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 name="Google Shape;47;p2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8" name="Google Shape;48;p27"/>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9" name="Google Shape;49;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50" name="Shape 50"/>
        <p:cNvGrpSpPr/>
        <p:nvPr/>
      </p:nvGrpSpPr>
      <p:grpSpPr>
        <a:xfrm>
          <a:off x="0" y="0"/>
          <a:ext cx="0" cy="0"/>
          <a:chOff x="0" y="0"/>
          <a:chExt cx="0" cy="0"/>
        </a:xfrm>
      </p:grpSpPr>
      <p:sp>
        <p:nvSpPr>
          <p:cNvPr id="51" name="Google Shape;51;p28"/>
          <p:cNvSpPr txBox="1"/>
          <p:nvPr>
            <p:ph type="title"/>
          </p:nvPr>
        </p:nvSpPr>
        <p:spPr>
          <a:xfrm>
            <a:off x="702850" y="1708619"/>
            <a:ext cx="3333300" cy="147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52" name="Google Shape;52;p28"/>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8">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28">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28">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 name="Google Shape;57;p28"/>
          <p:cNvGrpSpPr/>
          <p:nvPr/>
        </p:nvGrpSpPr>
        <p:grpSpPr>
          <a:xfrm>
            <a:off x="0" y="381001"/>
            <a:ext cx="1037850" cy="1016288"/>
            <a:chOff x="0" y="381001"/>
            <a:chExt cx="1037850" cy="1016288"/>
          </a:xfrm>
        </p:grpSpPr>
        <p:sp>
          <p:nvSpPr>
            <p:cNvPr id="58" name="Google Shape;58;p2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0" name="Google Shape;60;p28"/>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61" name="Google Shape;61;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62" name="Google Shape;62;p28"/>
          <p:cNvSpPr txBox="1"/>
          <p:nvPr>
            <p:ph idx="1" type="body"/>
          </p:nvPr>
        </p:nvSpPr>
        <p:spPr>
          <a:xfrm>
            <a:off x="702850" y="3625275"/>
            <a:ext cx="3333300" cy="765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3" name="Shape 63"/>
        <p:cNvGrpSpPr/>
        <p:nvPr/>
      </p:nvGrpSpPr>
      <p:grpSpPr>
        <a:xfrm>
          <a:off x="0" y="0"/>
          <a:ext cx="0" cy="0"/>
          <a:chOff x="0" y="0"/>
          <a:chExt cx="0" cy="0"/>
        </a:xfrm>
      </p:grpSpPr>
      <p:sp>
        <p:nvSpPr>
          <p:cNvPr id="64" name="Google Shape;64;p2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9">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9">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9">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 name="Google Shape;68;p29"/>
          <p:cNvGrpSpPr/>
          <p:nvPr/>
        </p:nvGrpSpPr>
        <p:grpSpPr>
          <a:xfrm>
            <a:off x="0" y="381001"/>
            <a:ext cx="1037850" cy="1016288"/>
            <a:chOff x="0" y="381001"/>
            <a:chExt cx="1037850" cy="1016288"/>
          </a:xfrm>
        </p:grpSpPr>
        <p:sp>
          <p:nvSpPr>
            <p:cNvPr id="69" name="Google Shape;69;p2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 name="Google Shape;71;p29"/>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2" name="Google Shape;72;p29"/>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73" name="Google Shape;73;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4" name="Shape 74"/>
        <p:cNvGrpSpPr/>
        <p:nvPr/>
      </p:nvGrpSpPr>
      <p:grpSpPr>
        <a:xfrm>
          <a:off x="0" y="0"/>
          <a:ext cx="0" cy="0"/>
          <a:chOff x="0" y="0"/>
          <a:chExt cx="0" cy="0"/>
        </a:xfrm>
      </p:grpSpPr>
      <p:grpSp>
        <p:nvGrpSpPr>
          <p:cNvPr id="75" name="Google Shape;75;p30"/>
          <p:cNvGrpSpPr/>
          <p:nvPr/>
        </p:nvGrpSpPr>
        <p:grpSpPr>
          <a:xfrm>
            <a:off x="4406400" y="0"/>
            <a:ext cx="4737600" cy="5143065"/>
            <a:chOff x="4406400" y="0"/>
            <a:chExt cx="4737600" cy="5143065"/>
          </a:xfrm>
        </p:grpSpPr>
        <p:sp>
          <p:nvSpPr>
            <p:cNvPr id="76" name="Google Shape;76;p30"/>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30"/>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30"/>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0"/>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30"/>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30"/>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30"/>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30"/>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30"/>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30"/>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30"/>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30"/>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30"/>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3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30"/>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30"/>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30"/>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30"/>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 name="Google Shape;94;p30"/>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5" name="Google Shape;95;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96" name="Google Shape;96;p3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30">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30">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30">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00" name="Shape 100"/>
        <p:cNvGrpSpPr/>
        <p:nvPr/>
      </p:nvGrpSpPr>
      <p:grpSpPr>
        <a:xfrm>
          <a:off x="0" y="0"/>
          <a:ext cx="0" cy="0"/>
          <a:chOff x="0" y="0"/>
          <a:chExt cx="0" cy="0"/>
        </a:xfrm>
      </p:grpSpPr>
      <p:sp>
        <p:nvSpPr>
          <p:cNvPr id="101" name="Google Shape;101;p31"/>
          <p:cNvSpPr txBox="1"/>
          <p:nvPr>
            <p:ph type="title"/>
          </p:nvPr>
        </p:nvSpPr>
        <p:spPr>
          <a:xfrm>
            <a:off x="361071" y="1924852"/>
            <a:ext cx="2304900" cy="1797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02" name="Google Shape;102;p31"/>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31"/>
          <p:cNvSpPr txBox="1"/>
          <p:nvPr>
            <p:ph idx="1" type="body"/>
          </p:nvPr>
        </p:nvSpPr>
        <p:spPr>
          <a:xfrm>
            <a:off x="6451271" y="1924850"/>
            <a:ext cx="2304900" cy="1797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
        <p:nvSpPr>
          <p:cNvPr id="104" name="Google Shape;104;p3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31">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31">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31">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 name="Google Shape;108;p31"/>
          <p:cNvGrpSpPr/>
          <p:nvPr/>
        </p:nvGrpSpPr>
        <p:grpSpPr>
          <a:xfrm>
            <a:off x="0" y="381001"/>
            <a:ext cx="1037850" cy="1016288"/>
            <a:chOff x="0" y="381001"/>
            <a:chExt cx="1037850" cy="1016288"/>
          </a:xfrm>
        </p:grpSpPr>
        <p:sp>
          <p:nvSpPr>
            <p:cNvPr id="109" name="Google Shape;109;p3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 name="Google Shape;111;p31"/>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12" name="Google Shape;112;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3" name="Shape 113"/>
        <p:cNvGrpSpPr/>
        <p:nvPr/>
      </p:nvGrpSpPr>
      <p:grpSpPr>
        <a:xfrm>
          <a:off x="0" y="0"/>
          <a:ext cx="0" cy="0"/>
          <a:chOff x="0" y="0"/>
          <a:chExt cx="0" cy="0"/>
        </a:xfrm>
      </p:grpSpPr>
      <p:sp>
        <p:nvSpPr>
          <p:cNvPr id="114" name="Google Shape;114;p3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2">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32">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2">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 name="Google Shape;118;p32"/>
          <p:cNvGrpSpPr/>
          <p:nvPr/>
        </p:nvGrpSpPr>
        <p:grpSpPr>
          <a:xfrm>
            <a:off x="0" y="381001"/>
            <a:ext cx="1037850" cy="1016288"/>
            <a:chOff x="0" y="381001"/>
            <a:chExt cx="1037850" cy="1016288"/>
          </a:xfrm>
        </p:grpSpPr>
        <p:sp>
          <p:nvSpPr>
            <p:cNvPr id="119" name="Google Shape;119;p3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 name="Google Shape;121;p3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2" name="Google Shape;122;p32"/>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3" name="Google Shape;123;p32"/>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4" name="Google Shape;124;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5" name="Shape 125"/>
        <p:cNvGrpSpPr/>
        <p:nvPr/>
      </p:nvGrpSpPr>
      <p:grpSpPr>
        <a:xfrm>
          <a:off x="0" y="0"/>
          <a:ext cx="0" cy="0"/>
          <a:chOff x="0" y="0"/>
          <a:chExt cx="0" cy="0"/>
        </a:xfrm>
      </p:grpSpPr>
      <p:sp>
        <p:nvSpPr>
          <p:cNvPr id="126" name="Google Shape;126;p3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33">
            <a:hlinkClick action="ppaction://hlinksldjump" r:id="rId3"/>
          </p:cNvPr>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33">
            <a:hlinkClick action="ppaction://hlinksldjump" r:id="rId4"/>
          </p:cNvPr>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33">
            <a:hlinkClick action="ppaction://hlinksldjump" r:id="rId5"/>
          </p:cNvPr>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0" name="Google Shape;130;p33"/>
          <p:cNvGrpSpPr/>
          <p:nvPr/>
        </p:nvGrpSpPr>
        <p:grpSpPr>
          <a:xfrm>
            <a:off x="0" y="381001"/>
            <a:ext cx="1037850" cy="1016288"/>
            <a:chOff x="0" y="381001"/>
            <a:chExt cx="1037850" cy="1016288"/>
          </a:xfrm>
        </p:grpSpPr>
        <p:sp>
          <p:nvSpPr>
            <p:cNvPr id="131" name="Google Shape;131;p3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3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 name="Google Shape;133;p3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4" name="Google Shape;134;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n-GB" sz="2400">
                <a:latin typeface="Times New Roman"/>
                <a:ea typeface="Times New Roman"/>
                <a:cs typeface="Times New Roman"/>
                <a:sym typeface="Times New Roman"/>
              </a:rPr>
              <a:t>Name: Patel Shivam S.</a:t>
            </a:r>
            <a:endParaRPr sz="2400">
              <a:latin typeface="Times New Roman"/>
              <a:ea typeface="Times New Roman"/>
              <a:cs typeface="Times New Roman"/>
              <a:sym typeface="Times New Roman"/>
            </a:endParaRPr>
          </a:p>
          <a:p>
            <a:pPr indent="0" lvl="0" marL="0" rtl="0" algn="l">
              <a:lnSpc>
                <a:spcPct val="100000"/>
              </a:lnSpc>
              <a:spcBef>
                <a:spcPts val="0"/>
              </a:spcBef>
              <a:spcAft>
                <a:spcPts val="0"/>
              </a:spcAft>
              <a:buSzPts val="4000"/>
              <a:buNone/>
            </a:pPr>
            <a:r>
              <a:rPr lang="en-GB" sz="2400">
                <a:latin typeface="Times New Roman"/>
                <a:ea typeface="Times New Roman"/>
                <a:cs typeface="Times New Roman"/>
                <a:sym typeface="Times New Roman"/>
              </a:rPr>
              <a:t>Enroll no: 21162101019</a:t>
            </a:r>
            <a:endParaRPr sz="2400">
              <a:latin typeface="Times New Roman"/>
              <a:ea typeface="Times New Roman"/>
              <a:cs typeface="Times New Roman"/>
              <a:sym typeface="Times New Roman"/>
            </a:endParaRPr>
          </a:p>
          <a:p>
            <a:pPr indent="0" lvl="0" marL="0" rtl="0" algn="l">
              <a:lnSpc>
                <a:spcPct val="100000"/>
              </a:lnSpc>
              <a:spcBef>
                <a:spcPts val="0"/>
              </a:spcBef>
              <a:spcAft>
                <a:spcPts val="0"/>
              </a:spcAft>
              <a:buSzPts val="4000"/>
              <a:buNone/>
            </a:pPr>
            <a:r>
              <a:rPr lang="en-GB" sz="2400">
                <a:latin typeface="Times New Roman"/>
                <a:ea typeface="Times New Roman"/>
                <a:cs typeface="Times New Roman"/>
                <a:sym typeface="Times New Roman"/>
              </a:rPr>
              <a:t>Branch: CBA   </a:t>
            </a:r>
            <a:endParaRPr sz="2400">
              <a:latin typeface="Times New Roman"/>
              <a:ea typeface="Times New Roman"/>
              <a:cs typeface="Times New Roman"/>
              <a:sym typeface="Times New Roman"/>
            </a:endParaRPr>
          </a:p>
          <a:p>
            <a:pPr indent="0" lvl="0" marL="0" rtl="0" algn="l">
              <a:lnSpc>
                <a:spcPct val="100000"/>
              </a:lnSpc>
              <a:spcBef>
                <a:spcPts val="0"/>
              </a:spcBef>
              <a:spcAft>
                <a:spcPts val="0"/>
              </a:spcAft>
              <a:buSzPts val="4000"/>
              <a:buNone/>
            </a:pPr>
            <a:r>
              <a:rPr lang="en-GB" sz="2400">
                <a:latin typeface="Times New Roman"/>
                <a:ea typeface="Times New Roman"/>
                <a:cs typeface="Times New Roman"/>
                <a:sym typeface="Times New Roman"/>
              </a:rPr>
              <a:t>Sem: 3 </a:t>
            </a:r>
            <a:endParaRPr sz="2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10"/>
          <p:cNvSpPr txBox="1"/>
          <p:nvPr>
            <p:ph type="title"/>
          </p:nvPr>
        </p:nvSpPr>
        <p:spPr>
          <a:xfrm>
            <a:off x="1297500" y="420100"/>
            <a:ext cx="7038900" cy="63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2300">
                <a:latin typeface="Times New Roman"/>
                <a:ea typeface="Times New Roman"/>
                <a:cs typeface="Times New Roman"/>
                <a:sym typeface="Times New Roman"/>
              </a:rPr>
              <a:t>Customer Management Section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It consists of details of customer such as name , phone number.</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a:t>
            </a:r>
            <a:r>
              <a:rPr lang="en-GB" sz="1100">
                <a:latin typeface="Times New Roman"/>
                <a:ea typeface="Times New Roman"/>
                <a:cs typeface="Times New Roman"/>
                <a:sym typeface="Times New Roman"/>
              </a:rPr>
              <a:t> </a:t>
            </a:r>
            <a:r>
              <a:rPr lang="en-GB" sz="1100">
                <a:solidFill>
                  <a:srgbClr val="000000"/>
                </a:solidFill>
                <a:latin typeface="Times New Roman"/>
                <a:ea typeface="Times New Roman"/>
                <a:cs typeface="Times New Roman"/>
                <a:sym typeface="Times New Roman"/>
              </a:rPr>
              <a:t> </a:t>
            </a:r>
            <a:r>
              <a:rPr lang="en-GB" sz="1800">
                <a:latin typeface="Times New Roman"/>
                <a:ea typeface="Times New Roman"/>
                <a:cs typeface="Times New Roman"/>
                <a:sym typeface="Times New Roman"/>
              </a:rPr>
              <a:t>Whenever customer enter the system they have to give answer about employee is there available or not. So system can do attendance of employee.</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If employee is not their then system tell them to go another employee who is present nearby him.</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And employee solve the problem of customer then system will ask to give feedback out of 10. So that Officer will know how their employee works good or not!!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SzPts val="2400"/>
              <a:buNone/>
            </a:pPr>
            <a:r>
              <a:rPr lang="en-GB" sz="1100">
                <a:latin typeface="Times New Roman"/>
                <a:ea typeface="Times New Roman"/>
                <a:cs typeface="Times New Roman"/>
                <a:sym typeface="Times New Roman"/>
              </a:rPr>
              <a:t>					</a:t>
            </a:r>
            <a:endParaRPr sz="11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latin typeface="Times New Roman"/>
                <a:ea typeface="Times New Roman"/>
                <a:cs typeface="Times New Roman"/>
                <a:sym typeface="Times New Roman"/>
              </a:rPr>
              <a:t>				</a:t>
            </a:r>
            <a:endParaRPr sz="11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SzPts val="2400"/>
              <a:buNone/>
            </a:pPr>
            <a:r>
              <a:rPr lang="en-GB"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0"/>
              </a:spcBef>
              <a:spcAft>
                <a:spcPts val="0"/>
              </a:spcAft>
              <a:buSzPts val="2400"/>
              <a:buNone/>
            </a:pPr>
            <a:r>
              <a:rPr lang="en-GB"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0"/>
              </a:spcBef>
              <a:spcAft>
                <a:spcPts val="0"/>
              </a:spcAft>
              <a:buSzPts val="2400"/>
              <a:buNone/>
            </a:pPr>
            <a:r>
              <a:rPr lang="en-GB"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0"/>
              </a:spcBef>
              <a:spcAft>
                <a:spcPts val="0"/>
              </a:spcAft>
              <a:buSzPts val="2400"/>
              <a:buNone/>
            </a:pPr>
            <a:r>
              <a:rPr lang="en-GB"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0"/>
              </a:spcBef>
              <a:spcAft>
                <a:spcPts val="0"/>
              </a:spcAft>
              <a:buSzPts val="2400"/>
              <a:buNone/>
            </a:pPr>
            <a:r>
              <a:t/>
            </a:r>
            <a:endParaRPr sz="2100">
              <a:latin typeface="Times New Roman"/>
              <a:ea typeface="Times New Roman"/>
              <a:cs typeface="Times New Roman"/>
              <a:sym typeface="Times New Roman"/>
            </a:endParaRPr>
          </a:p>
          <a:p>
            <a:pPr indent="0" lvl="0" marL="0" rtl="0" algn="l">
              <a:lnSpc>
                <a:spcPct val="115000"/>
              </a:lnSpc>
              <a:spcBef>
                <a:spcPts val="1200"/>
              </a:spcBef>
              <a:spcAft>
                <a:spcPts val="0"/>
              </a:spcAft>
              <a:buSzPts val="2400"/>
              <a:buNone/>
            </a:pPr>
            <a:r>
              <a:rPr lang="en-GB" sz="1800">
                <a:latin typeface="Times New Roman"/>
                <a:ea typeface="Times New Roman"/>
                <a:cs typeface="Times New Roman"/>
                <a:sym typeface="Times New Roman"/>
              </a:rPr>
              <a:t>The user has two ways to access the management system</a:t>
            </a:r>
            <a:br>
              <a:rPr lang="en-GB" sz="1800">
                <a:latin typeface="Times New Roman"/>
                <a:ea typeface="Times New Roman"/>
                <a:cs typeface="Times New Roman"/>
                <a:sym typeface="Times New Roman"/>
              </a:rPr>
            </a:br>
            <a:r>
              <a:rPr lang="en-GB" sz="1800">
                <a:latin typeface="Times New Roman"/>
                <a:ea typeface="Times New Roman"/>
                <a:cs typeface="Times New Roman"/>
                <a:sym typeface="Times New Roman"/>
              </a:rPr>
              <a:t>       → Customer management</a:t>
            </a:r>
            <a:br>
              <a:rPr lang="en-GB" sz="1800">
                <a:latin typeface="Times New Roman"/>
                <a:ea typeface="Times New Roman"/>
                <a:cs typeface="Times New Roman"/>
                <a:sym typeface="Times New Roman"/>
              </a:rPr>
            </a:br>
            <a:r>
              <a:rPr lang="en-GB" sz="1800">
                <a:latin typeface="Times New Roman"/>
                <a:ea typeface="Times New Roman"/>
                <a:cs typeface="Times New Roman"/>
                <a:sym typeface="Times New Roman"/>
              </a:rPr>
              <a:t>       → Employee management </a:t>
            </a:r>
            <a:br>
              <a:rPr lang="en-GB" sz="1800">
                <a:solidFill>
                  <a:srgbClr val="404040"/>
                </a:solidFill>
                <a:latin typeface="Arial"/>
                <a:ea typeface="Arial"/>
                <a:cs typeface="Arial"/>
                <a:sym typeface="Arial"/>
              </a:rPr>
            </a:br>
            <a:r>
              <a:rPr lang="en-GB" sz="1800">
                <a:solidFill>
                  <a:srgbClr val="000000"/>
                </a:solidFill>
                <a:latin typeface="Arial"/>
                <a:ea typeface="Arial"/>
                <a:cs typeface="Arial"/>
                <a:sym typeface="Arial"/>
              </a:rPr>
              <a:t> 							</a:t>
            </a:r>
            <a:endParaRPr sz="1800">
              <a:solidFill>
                <a:srgbClr val="000000"/>
              </a:solidFill>
              <a:latin typeface="Arial"/>
              <a:ea typeface="Arial"/>
              <a:cs typeface="Arial"/>
              <a:sym typeface="Arial"/>
            </a:endParaRPr>
          </a:p>
          <a:p>
            <a:pPr indent="0" lvl="0" marL="0" rtl="0" algn="l">
              <a:lnSpc>
                <a:spcPct val="115000"/>
              </a:lnSpc>
              <a:spcBef>
                <a:spcPts val="120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The purpose of the project is to build an application program to reduce the manual work for managing the  Seats, Customer.</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a:t>
            </a:r>
            <a:r>
              <a:rPr lang="en-GB" sz="1100">
                <a:solidFill>
                  <a:srgbClr val="000000"/>
                </a:solidFill>
                <a:latin typeface="Times New Roman"/>
                <a:ea typeface="Times New Roman"/>
                <a:cs typeface="Times New Roman"/>
                <a:sym typeface="Times New Roman"/>
              </a:rPr>
              <a:t> </a:t>
            </a:r>
            <a:r>
              <a:rPr lang="en-GB" sz="1800">
                <a:latin typeface="Times New Roman"/>
                <a:ea typeface="Times New Roman"/>
                <a:cs typeface="Times New Roman"/>
                <a:sym typeface="Times New Roman"/>
              </a:rPr>
              <a:t>To track all the details about the Customers , Employees.</a:t>
            </a:r>
            <a:r>
              <a:rPr lang="en-GB" sz="1800">
                <a:solidFill>
                  <a:srgbClr val="000000"/>
                </a:solidFill>
                <a:latin typeface="Times New Roman"/>
                <a:ea typeface="Times New Roman"/>
                <a:cs typeface="Times New Roman"/>
                <a:sym typeface="Times New Roman"/>
              </a:rPr>
              <a:t> </a:t>
            </a:r>
            <a:br>
              <a:rPr lang="en-GB" sz="1800">
                <a:solidFill>
                  <a:srgbClr val="000000"/>
                </a:solidFill>
                <a:latin typeface="Times New Roman"/>
                <a:ea typeface="Times New Roman"/>
                <a:cs typeface="Times New Roman"/>
                <a:sym typeface="Times New Roman"/>
              </a:rPr>
            </a:br>
            <a:r>
              <a:rPr lang="en-GB"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Clr>
                <a:srgbClr val="000000"/>
              </a:buClr>
              <a:buSzPts val="1100"/>
              <a:buFont typeface="Arial"/>
              <a:buNone/>
            </a:pPr>
            <a:r>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solidFill>
                  <a:srgbClr val="000000"/>
                </a:solidFill>
                <a:latin typeface="Arial"/>
                <a:ea typeface="Arial"/>
                <a:cs typeface="Arial"/>
                <a:sym typeface="Arial"/>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a:p>
        </p:txBody>
      </p:sp>
      <p:sp>
        <p:nvSpPr>
          <p:cNvPr id="318" name="Google Shape;318;p10"/>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CACACA"/>
                </a:solidFill>
                <a:latin typeface="Average"/>
                <a:ea typeface="Average"/>
                <a:cs typeface="Average"/>
                <a:sym typeface="Average"/>
              </a:rPr>
              <a:t> </a:t>
            </a:r>
            <a:endParaRPr b="0" i="0" sz="1800" u="none" cap="none" strike="noStrike">
              <a:solidFill>
                <a:srgbClr val="CACACA"/>
              </a:solidFill>
              <a:latin typeface="Average"/>
              <a:ea typeface="Average"/>
              <a:cs typeface="Average"/>
              <a:sym typeface="Average"/>
            </a:endParaRPr>
          </a:p>
        </p:txBody>
      </p:sp>
      <p:sp>
        <p:nvSpPr>
          <p:cNvPr id="319" name="Google Shape;319;p10"/>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CACACA"/>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11"/>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GB" sz="2100">
                <a:latin typeface="Times New Roman"/>
                <a:ea typeface="Times New Roman"/>
                <a:cs typeface="Times New Roman"/>
                <a:sym typeface="Times New Roman"/>
              </a:rPr>
              <a:t>Packages used :</a:t>
            </a:r>
            <a:endParaRPr sz="2100">
              <a:latin typeface="Times New Roman"/>
              <a:ea typeface="Times New Roman"/>
              <a:cs typeface="Times New Roman"/>
              <a:sym typeface="Times New Roman"/>
            </a:endParaRPr>
          </a:p>
        </p:txBody>
      </p:sp>
      <p:sp>
        <p:nvSpPr>
          <p:cNvPr id="325" name="Google Shape;325;p11"/>
          <p:cNvSpPr txBox="1"/>
          <p:nvPr>
            <p:ph type="title"/>
          </p:nvPr>
        </p:nvSpPr>
        <p:spPr>
          <a:xfrm>
            <a:off x="702850" y="1708625"/>
            <a:ext cx="7790100" cy="147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GB" sz="1700">
                <a:latin typeface="Times New Roman"/>
                <a:ea typeface="Times New Roman"/>
                <a:cs typeface="Times New Roman"/>
                <a:sym typeface="Times New Roman"/>
              </a:rPr>
              <a:t>Java.Lang : Provides classes that are fundamental to the design of the Java programming language. The most important classes are Object, which is the root of the class hierarchy, and Class, instances of which represent classes at run time and it is a default package in java.</a:t>
            </a:r>
            <a:r>
              <a:rPr lang="en-GB" sz="1700">
                <a:latin typeface="Arial"/>
                <a:ea typeface="Arial"/>
                <a:cs typeface="Arial"/>
                <a:sym typeface="Arial"/>
              </a:rPr>
              <a:t> </a:t>
            </a:r>
            <a:endParaRPr sz="1700">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700">
                <a:solidFill>
                  <a:srgbClr val="CC4125"/>
                </a:solidFill>
                <a:latin typeface="Times New Roman"/>
                <a:ea typeface="Times New Roman"/>
                <a:cs typeface="Times New Roman"/>
                <a:sym typeface="Times New Roman"/>
              </a:rPr>
              <a:t>Java.util: It contains the collections of framework,legacy collection classes, event model, date and time facilities, internationalization, and miscellaneous utility classes . </a:t>
            </a:r>
            <a:endParaRPr sz="1700">
              <a:solidFill>
                <a:srgbClr val="CC4125"/>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1600"/>
              </a:spcAft>
              <a:buSzPts val="18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12"/>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GB" sz="2100">
                <a:latin typeface="Times New Roman"/>
                <a:ea typeface="Times New Roman"/>
                <a:cs typeface="Times New Roman"/>
                <a:sym typeface="Times New Roman"/>
              </a:rPr>
              <a:t>Packages used :</a:t>
            </a:r>
            <a:endParaRPr sz="2100">
              <a:latin typeface="Times New Roman"/>
              <a:ea typeface="Times New Roman"/>
              <a:cs typeface="Times New Roman"/>
              <a:sym typeface="Times New Roman"/>
            </a:endParaRPr>
          </a:p>
        </p:txBody>
      </p:sp>
      <p:sp>
        <p:nvSpPr>
          <p:cNvPr id="331" name="Google Shape;331;p12"/>
          <p:cNvSpPr txBox="1"/>
          <p:nvPr>
            <p:ph type="title"/>
          </p:nvPr>
        </p:nvSpPr>
        <p:spPr>
          <a:xfrm>
            <a:off x="702850" y="1708625"/>
            <a:ext cx="7790100" cy="147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GB" sz="1700">
                <a:latin typeface="Times New Roman"/>
                <a:ea typeface="Times New Roman"/>
                <a:cs typeface="Times New Roman"/>
                <a:sym typeface="Times New Roman"/>
              </a:rPr>
              <a:t>Java.sql : We have relational databases, from which at many times we need to access the data. For various data processing related matters from RDBMS we have java.sql package. </a:t>
            </a:r>
            <a:br>
              <a:rPr lang="en-GB" sz="17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t/>
            </a:r>
            <a:endParaRPr sz="1700">
              <a:latin typeface="Times New Roman"/>
              <a:ea typeface="Times New Roman"/>
              <a:cs typeface="Times New Roman"/>
              <a:sym typeface="Times New Roman"/>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8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1600"/>
              </a:spcAft>
              <a:buSzPts val="18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id="336" name="Google Shape;336;p14"/>
          <p:cNvPicPr preferRelativeResize="0"/>
          <p:nvPr/>
        </p:nvPicPr>
        <p:blipFill rotWithShape="1">
          <a:blip r:embed="rId3">
            <a:alphaModFix/>
          </a:blip>
          <a:srcRect b="0" l="0" r="0" t="0"/>
          <a:stretch/>
        </p:blipFill>
        <p:spPr>
          <a:xfrm>
            <a:off x="152400" y="152400"/>
            <a:ext cx="8839201" cy="4823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pic>
        <p:nvPicPr>
          <p:cNvPr id="341" name="Google Shape;341;p15"/>
          <p:cNvPicPr preferRelativeResize="0"/>
          <p:nvPr/>
        </p:nvPicPr>
        <p:blipFill rotWithShape="1">
          <a:blip r:embed="rId3">
            <a:alphaModFix/>
          </a:blip>
          <a:srcRect b="0" l="0" r="0" t="0"/>
          <a:stretch/>
        </p:blipFill>
        <p:spPr>
          <a:xfrm>
            <a:off x="1165400" y="253250"/>
            <a:ext cx="7265899" cy="400665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pic>
        <p:nvPicPr>
          <p:cNvPr id="346" name="Google Shape;346;p16"/>
          <p:cNvPicPr preferRelativeResize="0"/>
          <p:nvPr/>
        </p:nvPicPr>
        <p:blipFill rotWithShape="1">
          <a:blip r:embed="rId3">
            <a:alphaModFix/>
          </a:blip>
          <a:srcRect b="0" l="0" r="0" t="0"/>
          <a:stretch/>
        </p:blipFill>
        <p:spPr>
          <a:xfrm>
            <a:off x="152400" y="152400"/>
            <a:ext cx="8112887" cy="4838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pic>
        <p:nvPicPr>
          <p:cNvPr id="351" name="Google Shape;351;p17"/>
          <p:cNvPicPr preferRelativeResize="0"/>
          <p:nvPr/>
        </p:nvPicPr>
        <p:blipFill rotWithShape="1">
          <a:blip r:embed="rId3">
            <a:alphaModFix/>
          </a:blip>
          <a:srcRect b="0" l="0" r="0" t="0"/>
          <a:stretch/>
        </p:blipFill>
        <p:spPr>
          <a:xfrm>
            <a:off x="152400" y="152400"/>
            <a:ext cx="8839199" cy="475697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id="356" name="Google Shape;356;p18"/>
          <p:cNvPicPr preferRelativeResize="0"/>
          <p:nvPr/>
        </p:nvPicPr>
        <p:blipFill rotWithShape="1">
          <a:blip r:embed="rId3">
            <a:alphaModFix/>
          </a:blip>
          <a:srcRect b="0" l="0" r="0" t="0"/>
          <a:stretch/>
        </p:blipFill>
        <p:spPr>
          <a:xfrm>
            <a:off x="152400" y="152400"/>
            <a:ext cx="7432644" cy="48387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pic>
        <p:nvPicPr>
          <p:cNvPr id="361" name="Google Shape;361;p19"/>
          <p:cNvPicPr preferRelativeResize="0"/>
          <p:nvPr/>
        </p:nvPicPr>
        <p:blipFill rotWithShape="1">
          <a:blip r:embed="rId3">
            <a:alphaModFix/>
          </a:blip>
          <a:srcRect b="0" l="0" r="0" t="0"/>
          <a:stretch/>
        </p:blipFill>
        <p:spPr>
          <a:xfrm>
            <a:off x="152400" y="152400"/>
            <a:ext cx="7667292" cy="48386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id="366" name="Google Shape;366;p20"/>
          <p:cNvPicPr preferRelativeResize="0"/>
          <p:nvPr/>
        </p:nvPicPr>
        <p:blipFill rotWithShape="1">
          <a:blip r:embed="rId3">
            <a:alphaModFix/>
          </a:blip>
          <a:srcRect b="0" l="0" r="0" t="0"/>
          <a:stretch/>
        </p:blipFill>
        <p:spPr>
          <a:xfrm>
            <a:off x="152400" y="152400"/>
            <a:ext cx="8839200" cy="476061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n-GB">
                <a:latin typeface="Times New Roman"/>
                <a:ea typeface="Times New Roman"/>
                <a:cs typeface="Times New Roman"/>
                <a:sym typeface="Times New Roman"/>
              </a:rPr>
              <a:t>Employee Seating Assessment</a:t>
            </a:r>
            <a:endParaRPr>
              <a:latin typeface="Times New Roman"/>
              <a:ea typeface="Times New Roman"/>
              <a:cs typeface="Times New Roman"/>
              <a:sym typeface="Times New Roman"/>
            </a:endParaRPr>
          </a:p>
        </p:txBody>
      </p:sp>
      <p:sp>
        <p:nvSpPr>
          <p:cNvPr id="234" name="Google Shape;234;p2"/>
          <p:cNvSpPr txBox="1"/>
          <p:nvPr/>
        </p:nvSpPr>
        <p:spPr>
          <a:xfrm>
            <a:off x="3474425" y="510950"/>
            <a:ext cx="3054300" cy="723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
              <a:buFont typeface="Arial"/>
              <a:buNone/>
            </a:pPr>
            <a:r>
              <a:rPr b="0" i="0" lang="en-GB" sz="3500" u="none" cap="none" strike="noStrike">
                <a:solidFill>
                  <a:schemeClr val="lt1"/>
                </a:solidFill>
                <a:latin typeface="Times New Roman"/>
                <a:ea typeface="Times New Roman"/>
                <a:cs typeface="Times New Roman"/>
                <a:sym typeface="Times New Roman"/>
              </a:rPr>
              <a:t> Project : </a:t>
            </a:r>
            <a:endParaRPr b="0" i="0" sz="35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21"/>
          <p:cNvSpPr txBox="1"/>
          <p:nvPr>
            <p:ph type="title"/>
          </p:nvPr>
        </p:nvSpPr>
        <p:spPr>
          <a:xfrm>
            <a:off x="1297500" y="393750"/>
            <a:ext cx="7038900" cy="726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2700">
                <a:latin typeface="Times New Roman"/>
                <a:ea typeface="Times New Roman"/>
                <a:cs typeface="Times New Roman"/>
                <a:sym typeface="Times New Roman"/>
              </a:rPr>
              <a:t>Conclusion</a:t>
            </a:r>
            <a:r>
              <a:rPr lang="en-GB">
                <a:latin typeface="Times New Roman"/>
                <a:ea typeface="Times New Roman"/>
                <a:cs typeface="Times New Roman"/>
                <a:sym typeface="Times New Roman"/>
              </a:rPr>
              <a:t>: </a:t>
            </a:r>
            <a:endParaRPr>
              <a:latin typeface="Times New Roman"/>
              <a:ea typeface="Times New Roman"/>
              <a:cs typeface="Times New Roman"/>
              <a:sym typeface="Times New Roman"/>
            </a:endParaRPr>
          </a:p>
        </p:txBody>
      </p:sp>
      <p:sp>
        <p:nvSpPr>
          <p:cNvPr id="372" name="Google Shape;372;p21"/>
          <p:cNvSpPr txBox="1"/>
          <p:nvPr>
            <p:ph idx="1" type="body"/>
          </p:nvPr>
        </p:nvSpPr>
        <p:spPr>
          <a:xfrm>
            <a:off x="1297500" y="1567550"/>
            <a:ext cx="7038900" cy="327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100">
                <a:latin typeface="Arial"/>
                <a:ea typeface="Arial"/>
                <a:cs typeface="Arial"/>
                <a:sym typeface="Arial"/>
              </a:rPr>
              <a:t>---</a:t>
            </a:r>
            <a:r>
              <a:rPr lang="en-GB" sz="1100">
                <a:latin typeface="Times New Roman"/>
                <a:ea typeface="Times New Roman"/>
                <a:cs typeface="Times New Roman"/>
                <a:sym typeface="Times New Roman"/>
              </a:rPr>
              <a:t>&gt;</a:t>
            </a:r>
            <a:r>
              <a:rPr lang="en-GB" sz="1800">
                <a:latin typeface="Times New Roman"/>
                <a:ea typeface="Times New Roman"/>
                <a:cs typeface="Times New Roman"/>
                <a:sym typeface="Times New Roman"/>
              </a:rPr>
              <a:t>Hence, a system will be developed which will help in managing all the procedures. It helps in avoiding the manual work and all the problems with it. The following conclusions can be drawn from the project:-</a:t>
            </a:r>
            <a:endParaRPr sz="1800">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800">
                <a:latin typeface="Times New Roman"/>
                <a:ea typeface="Times New Roman"/>
                <a:cs typeface="Times New Roman"/>
                <a:sym typeface="Times New Roman"/>
              </a:rPr>
              <a:t>→ automation of the entire system provides efficiency.</a:t>
            </a:r>
            <a:endParaRPr sz="1800">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800">
                <a:latin typeface="Times New Roman"/>
                <a:ea typeface="Times New Roman"/>
                <a:cs typeface="Times New Roman"/>
                <a:sym typeface="Times New Roman"/>
              </a:rPr>
              <a:t>→ Inserting of information becomes easier.</a:t>
            </a:r>
            <a:endParaRPr sz="1800">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800">
                <a:latin typeface="Times New Roman"/>
                <a:ea typeface="Times New Roman"/>
                <a:cs typeface="Times New Roman"/>
                <a:sym typeface="Times New Roman"/>
              </a:rPr>
              <a:t>→ It gives appropriate to the authorised user.</a:t>
            </a:r>
            <a:endParaRPr sz="1800">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800">
                <a:latin typeface="Times New Roman"/>
                <a:ea typeface="Times New Roman"/>
                <a:cs typeface="Times New Roman"/>
                <a:sym typeface="Times New Roman"/>
              </a:rPr>
              <a:t>→ It effectively overcomes the delay in communication.</a:t>
            </a:r>
            <a:endParaRPr sz="1800">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13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3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3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2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latin typeface="Times New Roman"/>
                <a:ea typeface="Times New Roman"/>
                <a:cs typeface="Times New Roman"/>
                <a:sym typeface="Times New Roman"/>
              </a:rPr>
              <a:t>References:</a:t>
            </a:r>
            <a:endParaRPr>
              <a:latin typeface="Times New Roman"/>
              <a:ea typeface="Times New Roman"/>
              <a:cs typeface="Times New Roman"/>
              <a:sym typeface="Times New Roman"/>
            </a:endParaRPr>
          </a:p>
        </p:txBody>
      </p:sp>
      <p:sp>
        <p:nvSpPr>
          <p:cNvPr id="378" name="Google Shape;378;p22"/>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900">
                <a:latin typeface="Times New Roman"/>
                <a:ea typeface="Times New Roman"/>
                <a:cs typeface="Times New Roman"/>
                <a:sym typeface="Times New Roman"/>
              </a:rPr>
              <a:t>→</a:t>
            </a:r>
            <a:r>
              <a:rPr lang="en-GB">
                <a:latin typeface="Times New Roman"/>
                <a:ea typeface="Times New Roman"/>
                <a:cs typeface="Times New Roman"/>
                <a:sym typeface="Times New Roman"/>
              </a:rPr>
              <a:t> </a:t>
            </a:r>
            <a:r>
              <a:rPr lang="en-GB" sz="1800">
                <a:latin typeface="Times New Roman"/>
                <a:ea typeface="Times New Roman"/>
                <a:cs typeface="Times New Roman"/>
                <a:sym typeface="Times New Roman"/>
              </a:rPr>
              <a:t>Stackoverflow.com</a:t>
            </a:r>
            <a:endParaRPr sz="1800">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800">
                <a:latin typeface="Times New Roman"/>
                <a:ea typeface="Times New Roman"/>
                <a:cs typeface="Times New Roman"/>
                <a:sym typeface="Times New Roman"/>
              </a:rPr>
              <a:t>→ Javatpoint.com</a:t>
            </a:r>
            <a:endParaRPr sz="1800">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800">
                <a:latin typeface="Times New Roman"/>
                <a:ea typeface="Times New Roman"/>
                <a:cs typeface="Times New Roman"/>
                <a:sym typeface="Times New Roman"/>
              </a:rPr>
              <a:t>→ Geeksforgeeks.com </a:t>
            </a:r>
            <a:endParaRPr sz="1800">
              <a:latin typeface="Times New Roman"/>
              <a:ea typeface="Times New Roman"/>
              <a:cs typeface="Times New Roman"/>
              <a:sym typeface="Times New Roman"/>
            </a:endParaRPr>
          </a:p>
          <a:p>
            <a:pPr indent="0" lvl="0" marL="0" rtl="0" algn="l">
              <a:lnSpc>
                <a:spcPct val="115000"/>
              </a:lnSpc>
              <a:spcBef>
                <a:spcPts val="1200"/>
              </a:spcBef>
              <a:spcAft>
                <a:spcPts val="0"/>
              </a:spcAft>
              <a:buSzPts val="13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13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3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0"/>
              </a:spcAft>
              <a:buSzPts val="13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23"/>
          <p:cNvSpPr txBox="1"/>
          <p:nvPr>
            <p:ph type="title"/>
          </p:nvPr>
        </p:nvSpPr>
        <p:spPr>
          <a:xfrm>
            <a:off x="645300" y="1833775"/>
            <a:ext cx="3063300" cy="69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latin typeface="Times New Roman"/>
                <a:ea typeface="Times New Roman"/>
                <a:cs typeface="Times New Roman"/>
                <a:sym typeface="Times New Roman"/>
              </a:rPr>
              <a:t>Thank you!</a:t>
            </a:r>
            <a:endParaRPr>
              <a:latin typeface="Times New Roman"/>
              <a:ea typeface="Times New Roman"/>
              <a:cs typeface="Times New Roman"/>
              <a:sym typeface="Times New Roman"/>
            </a:endParaRPr>
          </a:p>
        </p:txBody>
      </p:sp>
      <p:grpSp>
        <p:nvGrpSpPr>
          <p:cNvPr id="384" name="Google Shape;384;p23"/>
          <p:cNvGrpSpPr/>
          <p:nvPr/>
        </p:nvGrpSpPr>
        <p:grpSpPr>
          <a:xfrm>
            <a:off x="4066820" y="1553491"/>
            <a:ext cx="3159984" cy="2439109"/>
            <a:chOff x="3553042" y="1657806"/>
            <a:chExt cx="3461100" cy="2671532"/>
          </a:xfrm>
        </p:grpSpPr>
        <p:sp>
          <p:nvSpPr>
            <p:cNvPr id="385" name="Google Shape;385;p2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2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2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2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2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2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2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2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393" name="Google Shape;393;p23"/>
          <p:cNvPicPr preferRelativeResize="0"/>
          <p:nvPr/>
        </p:nvPicPr>
        <p:blipFill rotWithShape="1">
          <a:blip r:embed="rId3">
            <a:alphaModFix/>
          </a:blip>
          <a:srcRect b="26214" l="45356" r="19581" t="50734"/>
          <a:stretch/>
        </p:blipFill>
        <p:spPr>
          <a:xfrm>
            <a:off x="4115130" y="1605638"/>
            <a:ext cx="3063300" cy="1745700"/>
          </a:xfrm>
          <a:prstGeom prst="rect">
            <a:avLst/>
          </a:prstGeom>
          <a:noFill/>
          <a:ln>
            <a:noFill/>
          </a:ln>
        </p:spPr>
      </p:pic>
      <p:sp>
        <p:nvSpPr>
          <p:cNvPr id="394" name="Google Shape;394;p23"/>
          <p:cNvSpPr/>
          <p:nvPr/>
        </p:nvSpPr>
        <p:spPr>
          <a:xfrm flipH="1">
            <a:off x="4114917" y="1606596"/>
            <a:ext cx="3063300" cy="17433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5" name="Google Shape;395;p23"/>
          <p:cNvGrpSpPr/>
          <p:nvPr/>
        </p:nvGrpSpPr>
        <p:grpSpPr>
          <a:xfrm>
            <a:off x="6762480" y="2546254"/>
            <a:ext cx="1024386" cy="1522884"/>
            <a:chOff x="6505573" y="2745170"/>
            <a:chExt cx="1122000" cy="1668000"/>
          </a:xfrm>
        </p:grpSpPr>
        <p:sp>
          <p:nvSpPr>
            <p:cNvPr id="396" name="Google Shape;396;p23"/>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23"/>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23"/>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23"/>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400" name="Google Shape;400;p23"/>
          <p:cNvPicPr preferRelativeResize="0"/>
          <p:nvPr/>
        </p:nvPicPr>
        <p:blipFill rotWithShape="1">
          <a:blip r:embed="rId3">
            <a:alphaModFix/>
          </a:blip>
          <a:srcRect b="16019" l="53168" r="26237" t="53058"/>
          <a:stretch/>
        </p:blipFill>
        <p:spPr>
          <a:xfrm>
            <a:off x="6762097" y="2613771"/>
            <a:ext cx="1024200" cy="1333200"/>
          </a:xfrm>
          <a:prstGeom prst="rect">
            <a:avLst/>
          </a:prstGeom>
          <a:noFill/>
          <a:ln>
            <a:noFill/>
          </a:ln>
        </p:spPr>
      </p:pic>
      <p:sp>
        <p:nvSpPr>
          <p:cNvPr id="401" name="Google Shape;401;p23"/>
          <p:cNvSpPr/>
          <p:nvPr/>
        </p:nvSpPr>
        <p:spPr>
          <a:xfrm flipH="1">
            <a:off x="6762011" y="2613990"/>
            <a:ext cx="1024200" cy="13332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2" name="Google Shape;402;p23"/>
          <p:cNvGrpSpPr/>
          <p:nvPr/>
        </p:nvGrpSpPr>
        <p:grpSpPr>
          <a:xfrm>
            <a:off x="6405845" y="3121897"/>
            <a:ext cx="520684" cy="1036471"/>
            <a:chOff x="9543736" y="4486132"/>
            <a:chExt cx="570300" cy="1135236"/>
          </a:xfrm>
        </p:grpSpPr>
        <p:sp>
          <p:nvSpPr>
            <p:cNvPr id="403" name="Google Shape;403;p23"/>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23"/>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23"/>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23"/>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407" name="Google Shape;407;p23"/>
          <p:cNvPicPr preferRelativeResize="0"/>
          <p:nvPr/>
        </p:nvPicPr>
        <p:blipFill rotWithShape="1">
          <a:blip r:embed="rId3">
            <a:alphaModFix/>
          </a:blip>
          <a:srcRect b="36733" l="41330" r="47979" t="42211"/>
          <a:stretch/>
        </p:blipFill>
        <p:spPr>
          <a:xfrm>
            <a:off x="6405412" y="3121559"/>
            <a:ext cx="520500" cy="888900"/>
          </a:xfrm>
          <a:prstGeom prst="round2SameRect">
            <a:avLst>
              <a:gd fmla="val 4129" name="adj1"/>
              <a:gd fmla="val 0" name="adj2"/>
            </a:avLst>
          </a:prstGeom>
          <a:noFill/>
          <a:ln>
            <a:noFill/>
          </a:ln>
        </p:spPr>
      </p:pic>
      <p:sp>
        <p:nvSpPr>
          <p:cNvPr id="408" name="Google Shape;408;p23"/>
          <p:cNvSpPr/>
          <p:nvPr/>
        </p:nvSpPr>
        <p:spPr>
          <a:xfrm flipH="1">
            <a:off x="6405284" y="3142709"/>
            <a:ext cx="520500" cy="867900"/>
          </a:xfrm>
          <a:prstGeom prst="rtTriangle">
            <a:avLst/>
          </a:prstGeom>
          <a:solidFill>
            <a:srgbClr val="000000">
              <a:alpha val="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9" name="Google Shape;409;p23"/>
          <p:cNvGrpSpPr/>
          <p:nvPr/>
        </p:nvGrpSpPr>
        <p:grpSpPr>
          <a:xfrm>
            <a:off x="7564804" y="3443361"/>
            <a:ext cx="455496" cy="692277"/>
            <a:chOff x="7384375" y="3728000"/>
            <a:chExt cx="498900" cy="758244"/>
          </a:xfrm>
        </p:grpSpPr>
        <p:sp>
          <p:nvSpPr>
            <p:cNvPr id="410" name="Google Shape;410;p23"/>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23"/>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23"/>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23"/>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4" name="Google Shape;414;p23"/>
          <p:cNvGrpSpPr/>
          <p:nvPr/>
        </p:nvGrpSpPr>
        <p:grpSpPr>
          <a:xfrm>
            <a:off x="7564836" y="3561758"/>
            <a:ext cx="478081" cy="462776"/>
            <a:chOff x="7384385" y="3857442"/>
            <a:chExt cx="523637" cy="506874"/>
          </a:xfrm>
        </p:grpSpPr>
        <p:sp>
          <p:nvSpPr>
            <p:cNvPr id="415" name="Google Shape;415;p23"/>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6" name="Google Shape;416;p23"/>
            <p:cNvGrpSpPr/>
            <p:nvPr/>
          </p:nvGrpSpPr>
          <p:grpSpPr>
            <a:xfrm>
              <a:off x="7384385" y="3857442"/>
              <a:ext cx="523637" cy="498900"/>
              <a:chOff x="7384385" y="3857442"/>
              <a:chExt cx="523637" cy="498900"/>
            </a:xfrm>
          </p:grpSpPr>
          <p:sp>
            <p:nvSpPr>
              <p:cNvPr id="417" name="Google Shape;417;p23"/>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23"/>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descr="offset_comp_342327_edited.jpg" id="419" name="Google Shape;419;p23"/>
          <p:cNvPicPr preferRelativeResize="0"/>
          <p:nvPr/>
        </p:nvPicPr>
        <p:blipFill rotWithShape="1">
          <a:blip r:embed="rId3">
            <a:alphaModFix/>
          </a:blip>
          <a:srcRect b="36556"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20" name="Google Shape;420;p23"/>
          <p:cNvGrpSpPr/>
          <p:nvPr/>
        </p:nvGrpSpPr>
        <p:grpSpPr>
          <a:xfrm>
            <a:off x="8110843" y="3443361"/>
            <a:ext cx="435785" cy="692277"/>
            <a:chOff x="7982421" y="3727763"/>
            <a:chExt cx="477311" cy="758244"/>
          </a:xfrm>
        </p:grpSpPr>
        <p:sp>
          <p:nvSpPr>
            <p:cNvPr id="421" name="Google Shape;421;p23"/>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3"/>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3"/>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23"/>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23"/>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41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23"/>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3"/>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23"/>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offset_comp_342327_edited.jpg" id="429" name="Google Shape;429;p23"/>
          <p:cNvPicPr preferRelativeResize="0"/>
          <p:nvPr/>
        </p:nvPicPr>
        <p:blipFill rotWithShape="1">
          <a:blip r:embed="rId3">
            <a:alphaModFix/>
          </a:blip>
          <a:srcRect b="27092" l="49668" r="37351" t="55914"/>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
          <p:cNvSpPr txBox="1"/>
          <p:nvPr>
            <p:ph type="title"/>
          </p:nvPr>
        </p:nvSpPr>
        <p:spPr>
          <a:xfrm>
            <a:off x="1297500" y="420100"/>
            <a:ext cx="7038900" cy="63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2300">
                <a:latin typeface="Times New Roman"/>
                <a:ea typeface="Times New Roman"/>
                <a:cs typeface="Times New Roman"/>
                <a:sym typeface="Times New Roman"/>
              </a:rPr>
              <a:t>Objective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2100">
                <a:latin typeface="Times New Roman"/>
                <a:ea typeface="Times New Roman"/>
                <a:cs typeface="Times New Roman"/>
                <a:sym typeface="Times New Roman"/>
              </a:rPr>
              <a:t>→ </a:t>
            </a:r>
            <a:r>
              <a:rPr lang="en-GB" sz="1800">
                <a:latin typeface="Times New Roman"/>
                <a:ea typeface="Times New Roman"/>
                <a:cs typeface="Times New Roman"/>
                <a:sym typeface="Times New Roman"/>
              </a:rPr>
              <a:t>The main objective of the Employee Seating Assessment is to manage the details of Employee, Seats, Customers and Work.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Arial"/>
                <a:ea typeface="Arial"/>
                <a:cs typeface="Arial"/>
                <a:sym typeface="Arial"/>
              </a:rPr>
              <a:t>→ </a:t>
            </a:r>
            <a:r>
              <a:rPr lang="en-GB" sz="1800">
                <a:latin typeface="Times New Roman"/>
                <a:ea typeface="Times New Roman"/>
                <a:cs typeface="Times New Roman"/>
                <a:sym typeface="Times New Roman"/>
              </a:rPr>
              <a:t>The project is totally built at administrative/Head Officer end and thus only the administrator/Head Officer is guaranteed the access. Thus , it makes the arrangement organised and centralised.</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The purpose of the project is to build an application program to reduce the manual work for managing the  Seats, Customer.</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a:t>
            </a:r>
            <a:r>
              <a:rPr lang="en-GB" sz="1100">
                <a:solidFill>
                  <a:srgbClr val="000000"/>
                </a:solidFill>
                <a:latin typeface="Times New Roman"/>
                <a:ea typeface="Times New Roman"/>
                <a:cs typeface="Times New Roman"/>
                <a:sym typeface="Times New Roman"/>
              </a:rPr>
              <a:t> </a:t>
            </a:r>
            <a:r>
              <a:rPr lang="en-GB" sz="1800">
                <a:latin typeface="Times New Roman"/>
                <a:ea typeface="Times New Roman"/>
                <a:cs typeface="Times New Roman"/>
                <a:sym typeface="Times New Roman"/>
              </a:rPr>
              <a:t>To track all the details about the Customers , Employees.</a:t>
            </a:r>
            <a:r>
              <a:rPr lang="en-GB" sz="1800">
                <a:solidFill>
                  <a:srgbClr val="000000"/>
                </a:solidFill>
                <a:latin typeface="Times New Roman"/>
                <a:ea typeface="Times New Roman"/>
                <a:cs typeface="Times New Roman"/>
                <a:sym typeface="Times New Roman"/>
              </a:rPr>
              <a:t> </a:t>
            </a:r>
            <a:br>
              <a:rPr lang="en-GB" sz="1800">
                <a:solidFill>
                  <a:srgbClr val="000000"/>
                </a:solidFill>
                <a:latin typeface="Times New Roman"/>
                <a:ea typeface="Times New Roman"/>
                <a:cs typeface="Times New Roman"/>
                <a:sym typeface="Times New Roman"/>
              </a:rPr>
            </a:br>
            <a:r>
              <a:rPr lang="en-GB"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Clr>
                <a:srgbClr val="000000"/>
              </a:buClr>
              <a:buSzPts val="1100"/>
              <a:buFont typeface="Arial"/>
              <a:buNone/>
            </a:pPr>
            <a:r>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solidFill>
                  <a:srgbClr val="000000"/>
                </a:solidFill>
                <a:latin typeface="Arial"/>
                <a:ea typeface="Arial"/>
                <a:cs typeface="Arial"/>
                <a:sym typeface="Arial"/>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a:p>
        </p:txBody>
      </p:sp>
      <p:sp>
        <p:nvSpPr>
          <p:cNvPr id="240" name="Google Shape;240;p3"/>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CACACA"/>
                </a:solidFill>
                <a:latin typeface="Average"/>
                <a:ea typeface="Average"/>
                <a:cs typeface="Average"/>
                <a:sym typeface="Average"/>
              </a:rPr>
              <a:t> </a:t>
            </a:r>
            <a:endParaRPr b="0" i="0" sz="1800" u="none" cap="none" strike="noStrike">
              <a:solidFill>
                <a:srgbClr val="CACACA"/>
              </a:solidFill>
              <a:latin typeface="Average"/>
              <a:ea typeface="Average"/>
              <a:cs typeface="Average"/>
              <a:sym typeface="Average"/>
            </a:endParaRPr>
          </a:p>
        </p:txBody>
      </p:sp>
      <p:sp>
        <p:nvSpPr>
          <p:cNvPr id="241" name="Google Shape;241;p3"/>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CACACA"/>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
          <p:cNvSpPr txBox="1"/>
          <p:nvPr>
            <p:ph type="title"/>
          </p:nvPr>
        </p:nvSpPr>
        <p:spPr>
          <a:xfrm>
            <a:off x="1297500" y="420100"/>
            <a:ext cx="7038900" cy="63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2300">
                <a:latin typeface="Times New Roman"/>
                <a:ea typeface="Times New Roman"/>
                <a:cs typeface="Times New Roman"/>
                <a:sym typeface="Times New Roman"/>
              </a:rPr>
              <a:t>Introduction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2100">
                <a:latin typeface="Times New Roman"/>
                <a:ea typeface="Times New Roman"/>
                <a:cs typeface="Times New Roman"/>
                <a:sym typeface="Times New Roman"/>
              </a:rPr>
              <a:t>→ </a:t>
            </a:r>
            <a:r>
              <a:rPr lang="en-GB" sz="1800">
                <a:latin typeface="Times New Roman"/>
                <a:ea typeface="Times New Roman"/>
                <a:cs typeface="Times New Roman"/>
                <a:sym typeface="Times New Roman"/>
              </a:rPr>
              <a:t>The “ Employee Seating Assessment” has been developed to override the problems prevailing in practicing manual system. This software is supported to eliminate and reduce hardships faced by existing system. </a:t>
            </a:r>
            <a:br>
              <a:rPr lang="en-GB" sz="1800">
                <a:latin typeface="Arial"/>
                <a:ea typeface="Arial"/>
                <a:cs typeface="Arial"/>
                <a:sym typeface="Arial"/>
              </a:rPr>
            </a:br>
            <a:r>
              <a:rPr lang="en-GB" sz="1100">
                <a:latin typeface="Arial"/>
                <a:ea typeface="Arial"/>
                <a:cs typeface="Arial"/>
                <a:sym typeface="Arial"/>
              </a:rPr>
              <a:t> 							</a:t>
            </a:r>
            <a:endParaRPr sz="1100">
              <a:latin typeface="Arial"/>
              <a:ea typeface="Arial"/>
              <a:cs typeface="Arial"/>
              <a:sym typeface="Arial"/>
            </a:endParaRPr>
          </a:p>
          <a:p>
            <a:pPr indent="0" lvl="0" marL="0" rtl="0" algn="l">
              <a:lnSpc>
                <a:spcPct val="115000"/>
              </a:lnSpc>
              <a:spcBef>
                <a:spcPts val="0"/>
              </a:spcBef>
              <a:spcAft>
                <a:spcPts val="0"/>
              </a:spcAft>
              <a:buSzPts val="2400"/>
              <a:buNone/>
            </a:pPr>
            <a:r>
              <a:rPr lang="en-GB" sz="1100">
                <a:latin typeface="Arial"/>
                <a:ea typeface="Arial"/>
                <a:cs typeface="Arial"/>
                <a:sym typeface="Arial"/>
              </a:rPr>
              <a:t>					</a:t>
            </a: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Arial"/>
                <a:ea typeface="Arial"/>
                <a:cs typeface="Arial"/>
                <a:sym typeface="Arial"/>
              </a:rPr>
              <a:t>→ </a:t>
            </a:r>
            <a:r>
              <a:rPr lang="en-GB" sz="1800">
                <a:latin typeface="Times New Roman"/>
                <a:ea typeface="Times New Roman"/>
                <a:cs typeface="Times New Roman"/>
                <a:sym typeface="Times New Roman"/>
              </a:rPr>
              <a:t>This project provides a way to allocate Seats for each employee of various branches and sections without any clash . It also keep a check at the duties of various employee at different seats during work.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The system stores list of employees , customers and list of employees appearing on each day.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r>
              <a:rPr lang="en-GB" sz="1800">
                <a:latin typeface="Times New Roman"/>
                <a:ea typeface="Times New Roman"/>
                <a:cs typeface="Times New Roman"/>
                <a:sym typeface="Times New Roman"/>
              </a:rPr>
              <a:t>→</a:t>
            </a:r>
            <a:r>
              <a:rPr lang="en-GB" sz="1100">
                <a:highlight>
                  <a:schemeClr val="dk1"/>
                </a:highlight>
                <a:latin typeface="Arial"/>
                <a:ea typeface="Arial"/>
                <a:cs typeface="Arial"/>
                <a:sym typeface="Arial"/>
              </a:rPr>
              <a:t> </a:t>
            </a:r>
            <a:r>
              <a:rPr lang="en-GB" sz="1800">
                <a:latin typeface="Times New Roman"/>
                <a:ea typeface="Times New Roman"/>
                <a:cs typeface="Times New Roman"/>
                <a:sym typeface="Times New Roman"/>
              </a:rPr>
              <a:t>The purpose of the project is to build an application program to reduce the manual work for managing the  Seats, Customer.</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a:t>
            </a:r>
            <a:r>
              <a:rPr lang="en-GB" sz="1100">
                <a:solidFill>
                  <a:srgbClr val="000000"/>
                </a:solidFill>
                <a:latin typeface="Times New Roman"/>
                <a:ea typeface="Times New Roman"/>
                <a:cs typeface="Times New Roman"/>
                <a:sym typeface="Times New Roman"/>
              </a:rPr>
              <a:t> </a:t>
            </a:r>
            <a:r>
              <a:rPr lang="en-GB" sz="1800">
                <a:latin typeface="Times New Roman"/>
                <a:ea typeface="Times New Roman"/>
                <a:cs typeface="Times New Roman"/>
                <a:sym typeface="Times New Roman"/>
              </a:rPr>
              <a:t>To track all the details about the Customers , Employees.</a:t>
            </a:r>
            <a:r>
              <a:rPr lang="en-GB" sz="1800">
                <a:solidFill>
                  <a:srgbClr val="000000"/>
                </a:solidFill>
                <a:latin typeface="Times New Roman"/>
                <a:ea typeface="Times New Roman"/>
                <a:cs typeface="Times New Roman"/>
                <a:sym typeface="Times New Roman"/>
              </a:rPr>
              <a:t> </a:t>
            </a:r>
            <a:br>
              <a:rPr lang="en-GB" sz="1800">
                <a:solidFill>
                  <a:srgbClr val="000000"/>
                </a:solidFill>
                <a:latin typeface="Times New Roman"/>
                <a:ea typeface="Times New Roman"/>
                <a:cs typeface="Times New Roman"/>
                <a:sym typeface="Times New Roman"/>
              </a:rPr>
            </a:br>
            <a:r>
              <a:rPr lang="en-GB"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Clr>
                <a:srgbClr val="000000"/>
              </a:buClr>
              <a:buSzPts val="1100"/>
              <a:buFont typeface="Arial"/>
              <a:buNone/>
            </a:pPr>
            <a:r>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solidFill>
                  <a:srgbClr val="000000"/>
                </a:solidFill>
                <a:latin typeface="Arial"/>
                <a:ea typeface="Arial"/>
                <a:cs typeface="Arial"/>
                <a:sym typeface="Arial"/>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a:p>
        </p:txBody>
      </p:sp>
      <p:sp>
        <p:nvSpPr>
          <p:cNvPr id="247" name="Google Shape;247;p4"/>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CACACA"/>
                </a:solidFill>
                <a:latin typeface="Average"/>
                <a:ea typeface="Average"/>
                <a:cs typeface="Average"/>
                <a:sym typeface="Average"/>
              </a:rPr>
              <a:t> </a:t>
            </a:r>
            <a:endParaRPr b="0" i="0" sz="1800" u="none" cap="none" strike="noStrike">
              <a:solidFill>
                <a:srgbClr val="CACACA"/>
              </a:solidFill>
              <a:latin typeface="Average"/>
              <a:ea typeface="Average"/>
              <a:cs typeface="Average"/>
              <a:sym typeface="Average"/>
            </a:endParaRPr>
          </a:p>
        </p:txBody>
      </p:sp>
      <p:sp>
        <p:nvSpPr>
          <p:cNvPr id="248" name="Google Shape;248;p4"/>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CACACA"/>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5"/>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latin typeface="Times New Roman"/>
                <a:ea typeface="Times New Roman"/>
                <a:cs typeface="Times New Roman"/>
                <a:sym typeface="Times New Roman"/>
              </a:rPr>
              <a:t>REQUIREMENTS : </a:t>
            </a:r>
            <a:endParaRPr>
              <a:latin typeface="Times New Roman"/>
              <a:ea typeface="Times New Roman"/>
              <a:cs typeface="Times New Roman"/>
              <a:sym typeface="Times New Roman"/>
            </a:endParaRPr>
          </a:p>
        </p:txBody>
      </p:sp>
      <p:sp>
        <p:nvSpPr>
          <p:cNvPr id="254" name="Google Shape;254;p5"/>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0" i="0" lang="en-GB" sz="1900" u="none" cap="none" strike="noStrike">
                <a:solidFill>
                  <a:srgbClr val="FFFFFF"/>
                </a:solidFill>
                <a:latin typeface="Times New Roman"/>
                <a:ea typeface="Times New Roman"/>
                <a:cs typeface="Times New Roman"/>
                <a:sym typeface="Times New Roman"/>
              </a:rPr>
              <a:t>Hardware : </a:t>
            </a:r>
            <a:endParaRPr b="0" i="0" sz="1700" u="none" cap="none" strike="noStrike">
              <a:solidFill>
                <a:srgbClr val="000000"/>
              </a:solidFill>
              <a:latin typeface="Times New Roman"/>
              <a:ea typeface="Times New Roman"/>
              <a:cs typeface="Times New Roman"/>
              <a:sym typeface="Times New Roman"/>
            </a:endParaRPr>
          </a:p>
        </p:txBody>
      </p:sp>
      <p:sp>
        <p:nvSpPr>
          <p:cNvPr id="255" name="Google Shape;255;p5"/>
          <p:cNvSpPr txBox="1"/>
          <p:nvPr/>
        </p:nvSpPr>
        <p:spPr>
          <a:xfrm>
            <a:off x="812750" y="2350575"/>
            <a:ext cx="1991400" cy="691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500"/>
              <a:buFont typeface="Arial"/>
              <a:buNone/>
            </a:pPr>
            <a:r>
              <a:rPr b="0" i="0" lang="en-GB" sz="1500" u="none" cap="none" strike="noStrike">
                <a:solidFill>
                  <a:srgbClr val="D9D9D9"/>
                </a:solidFill>
                <a:latin typeface="Lato"/>
                <a:ea typeface="Lato"/>
                <a:cs typeface="Lato"/>
                <a:sym typeface="Lato"/>
              </a:rPr>
              <a:t>→ Laptop</a:t>
            </a:r>
            <a:endParaRPr b="0" i="0" sz="1500" u="none" cap="none" strike="noStrike">
              <a:solidFill>
                <a:srgbClr val="D9D9D9"/>
              </a:solidFill>
              <a:latin typeface="Lato"/>
              <a:ea typeface="Lato"/>
              <a:cs typeface="Lato"/>
              <a:sym typeface="Lato"/>
            </a:endParaRPr>
          </a:p>
        </p:txBody>
      </p:sp>
      <p:sp>
        <p:nvSpPr>
          <p:cNvPr id="256" name="Google Shape;256;p5"/>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FFFFFF"/>
                </a:solidFill>
                <a:latin typeface="Times New Roman"/>
                <a:ea typeface="Times New Roman"/>
                <a:cs typeface="Times New Roman"/>
                <a:sym typeface="Times New Roman"/>
              </a:rPr>
              <a:t>MySQL</a:t>
            </a:r>
            <a:endParaRPr b="0" i="0" sz="1400" u="none" cap="none" strike="noStrike">
              <a:solidFill>
                <a:srgbClr val="000000"/>
              </a:solidFill>
              <a:latin typeface="Times New Roman"/>
              <a:ea typeface="Times New Roman"/>
              <a:cs typeface="Times New Roman"/>
              <a:sym typeface="Times New Roman"/>
            </a:endParaRPr>
          </a:p>
        </p:txBody>
      </p:sp>
      <p:sp>
        <p:nvSpPr>
          <p:cNvPr id="257" name="Google Shape;257;p5"/>
          <p:cNvSpPr txBox="1"/>
          <p:nvPr/>
        </p:nvSpPr>
        <p:spPr>
          <a:xfrm>
            <a:off x="812750" y="3763375"/>
            <a:ext cx="1991400" cy="691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100"/>
              <a:buFont typeface="Arial"/>
              <a:buNone/>
            </a:pPr>
            <a:r>
              <a:rPr b="0" i="0" lang="en-GB" sz="1100" u="none" cap="none" strike="noStrike">
                <a:solidFill>
                  <a:srgbClr val="D9D9D9"/>
                </a:solidFill>
                <a:latin typeface="Times New Roman"/>
                <a:ea typeface="Times New Roman"/>
                <a:cs typeface="Times New Roman"/>
                <a:sym typeface="Times New Roman"/>
              </a:rPr>
              <a:t>For Creating Database Applying Queries</a:t>
            </a:r>
            <a:endParaRPr b="0" i="0" sz="1100" u="none" cap="none" strike="noStrike">
              <a:solidFill>
                <a:srgbClr val="D9D9D9"/>
              </a:solidFill>
              <a:latin typeface="Times New Roman"/>
              <a:ea typeface="Times New Roman"/>
              <a:cs typeface="Times New Roman"/>
              <a:sym typeface="Times New Roman"/>
            </a:endParaRPr>
          </a:p>
        </p:txBody>
      </p:sp>
      <p:sp>
        <p:nvSpPr>
          <p:cNvPr id="258" name="Google Shape;258;p5"/>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0" i="0" lang="en-GB" sz="1900" u="none" cap="none" strike="noStrike">
                <a:solidFill>
                  <a:srgbClr val="FFFFFF"/>
                </a:solidFill>
                <a:latin typeface="Times New Roman"/>
                <a:ea typeface="Times New Roman"/>
                <a:cs typeface="Times New Roman"/>
                <a:sym typeface="Times New Roman"/>
              </a:rPr>
              <a:t>Software :</a:t>
            </a:r>
            <a:endParaRPr b="0" i="0" sz="1900" u="none" cap="none" strike="noStrike">
              <a:solidFill>
                <a:srgbClr val="FFFFFF"/>
              </a:solidFill>
              <a:latin typeface="Times New Roman"/>
              <a:ea typeface="Times New Roman"/>
              <a:cs typeface="Times New Roman"/>
              <a:sym typeface="Times New Roman"/>
            </a:endParaRPr>
          </a:p>
        </p:txBody>
      </p:sp>
      <p:sp>
        <p:nvSpPr>
          <p:cNvPr id="259" name="Google Shape;259;p5"/>
          <p:cNvSpPr txBox="1"/>
          <p:nvPr/>
        </p:nvSpPr>
        <p:spPr>
          <a:xfrm>
            <a:off x="6463710" y="2361963"/>
            <a:ext cx="1991400" cy="691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D9D9D9"/>
              </a:solidFill>
              <a:latin typeface="Times New Roman"/>
              <a:ea typeface="Times New Roman"/>
              <a:cs typeface="Times New Roman"/>
              <a:sym typeface="Times New Roman"/>
            </a:endParaRPr>
          </a:p>
          <a:p>
            <a:pPr indent="0" lvl="0" marL="0" marR="0" rtl="0" algn="l">
              <a:lnSpc>
                <a:spcPct val="115000"/>
              </a:lnSpc>
              <a:spcBef>
                <a:spcPts val="1600"/>
              </a:spcBef>
              <a:spcAft>
                <a:spcPts val="0"/>
              </a:spcAft>
              <a:buClr>
                <a:srgbClr val="000000"/>
              </a:buClr>
              <a:buSzPts val="1200"/>
              <a:buFont typeface="Arial"/>
              <a:buNone/>
            </a:pPr>
            <a:r>
              <a:t/>
            </a:r>
            <a:endParaRPr b="0" i="0" sz="1200" u="none" cap="none" strike="noStrike">
              <a:solidFill>
                <a:srgbClr val="D9D9D9"/>
              </a:solidFill>
              <a:latin typeface="Times New Roman"/>
              <a:ea typeface="Times New Roman"/>
              <a:cs typeface="Times New Roman"/>
              <a:sym typeface="Times New Roman"/>
            </a:endParaRPr>
          </a:p>
          <a:p>
            <a:pPr indent="0" lvl="0" marL="0" marR="0" rtl="0" algn="l">
              <a:lnSpc>
                <a:spcPct val="115000"/>
              </a:lnSpc>
              <a:spcBef>
                <a:spcPts val="1600"/>
              </a:spcBef>
              <a:spcAft>
                <a:spcPts val="0"/>
              </a:spcAft>
              <a:buClr>
                <a:srgbClr val="000000"/>
              </a:buClr>
              <a:buSzPts val="1200"/>
              <a:buFont typeface="Arial"/>
              <a:buNone/>
            </a:pPr>
            <a:r>
              <a:t/>
            </a:r>
            <a:endParaRPr b="0" i="0" sz="1200" u="none" cap="none" strike="noStrike">
              <a:solidFill>
                <a:srgbClr val="D9D9D9"/>
              </a:solidFill>
              <a:latin typeface="Times New Roman"/>
              <a:ea typeface="Times New Roman"/>
              <a:cs typeface="Times New Roman"/>
              <a:sym typeface="Times New Roman"/>
            </a:endParaRPr>
          </a:p>
          <a:p>
            <a:pPr indent="0" lvl="0" marL="0" marR="0" rtl="0" algn="l">
              <a:lnSpc>
                <a:spcPct val="115000"/>
              </a:lnSpc>
              <a:spcBef>
                <a:spcPts val="1600"/>
              </a:spcBef>
              <a:spcAft>
                <a:spcPts val="0"/>
              </a:spcAft>
              <a:buClr>
                <a:srgbClr val="000000"/>
              </a:buClr>
              <a:buSzPts val="1300"/>
              <a:buFont typeface="Arial"/>
              <a:buNone/>
            </a:pPr>
            <a:r>
              <a:t/>
            </a:r>
            <a:endParaRPr b="0" i="0" sz="1300" u="none" cap="none" strike="noStrike">
              <a:solidFill>
                <a:srgbClr val="D9D9D9"/>
              </a:solidFill>
              <a:latin typeface="Times New Roman"/>
              <a:ea typeface="Times New Roman"/>
              <a:cs typeface="Times New Roman"/>
              <a:sym typeface="Times New Roman"/>
            </a:endParaRPr>
          </a:p>
          <a:p>
            <a:pPr indent="0" lvl="0" marL="0" marR="0" rtl="0" algn="l">
              <a:lnSpc>
                <a:spcPct val="115000"/>
              </a:lnSpc>
              <a:spcBef>
                <a:spcPts val="1600"/>
              </a:spcBef>
              <a:spcAft>
                <a:spcPts val="0"/>
              </a:spcAft>
              <a:buClr>
                <a:srgbClr val="000000"/>
              </a:buClr>
              <a:buSzPts val="1300"/>
              <a:buFont typeface="Arial"/>
              <a:buNone/>
            </a:pPr>
            <a:r>
              <a:rPr b="0" i="0" lang="en-GB" sz="1300" u="none" cap="none" strike="noStrike">
                <a:solidFill>
                  <a:srgbClr val="D9D9D9"/>
                </a:solidFill>
                <a:latin typeface="Times New Roman"/>
                <a:ea typeface="Times New Roman"/>
                <a:cs typeface="Times New Roman"/>
                <a:sym typeface="Times New Roman"/>
              </a:rPr>
              <a:t>→ IntelliJ IDEA CE</a:t>
            </a:r>
            <a:endParaRPr b="0" i="0" sz="1300" u="none" cap="none" strike="noStrike">
              <a:solidFill>
                <a:srgbClr val="D9D9D9"/>
              </a:solidFill>
              <a:latin typeface="Times New Roman"/>
              <a:ea typeface="Times New Roman"/>
              <a:cs typeface="Times New Roman"/>
              <a:sym typeface="Times New Roman"/>
            </a:endParaRPr>
          </a:p>
          <a:p>
            <a:pPr indent="0" lvl="0" marL="0" marR="0" rtl="0" algn="l">
              <a:lnSpc>
                <a:spcPct val="115000"/>
              </a:lnSpc>
              <a:spcBef>
                <a:spcPts val="1600"/>
              </a:spcBef>
              <a:spcAft>
                <a:spcPts val="0"/>
              </a:spcAft>
              <a:buClr>
                <a:srgbClr val="000000"/>
              </a:buClr>
              <a:buSzPts val="1300"/>
              <a:buFont typeface="Arial"/>
              <a:buNone/>
            </a:pPr>
            <a:r>
              <a:rPr b="0" i="0" lang="en-GB" sz="1300" u="none" cap="none" strike="noStrike">
                <a:solidFill>
                  <a:srgbClr val="D9D9D9"/>
                </a:solidFill>
                <a:latin typeface="Times New Roman"/>
                <a:ea typeface="Times New Roman"/>
                <a:cs typeface="Times New Roman"/>
                <a:sym typeface="Times New Roman"/>
              </a:rPr>
              <a:t>→ Frontend Programming</a:t>
            </a:r>
            <a:endParaRPr b="0" i="0" sz="1300" u="none" cap="none" strike="noStrike">
              <a:solidFill>
                <a:srgbClr val="D9D9D9"/>
              </a:solidFill>
              <a:latin typeface="Times New Roman"/>
              <a:ea typeface="Times New Roman"/>
              <a:cs typeface="Times New Roman"/>
              <a:sym typeface="Times New Roman"/>
            </a:endParaRPr>
          </a:p>
          <a:p>
            <a:pPr indent="0" lvl="0" marL="0" marR="0" rtl="0" algn="l">
              <a:lnSpc>
                <a:spcPct val="115000"/>
              </a:lnSpc>
              <a:spcBef>
                <a:spcPts val="1600"/>
              </a:spcBef>
              <a:spcAft>
                <a:spcPts val="0"/>
              </a:spcAft>
              <a:buClr>
                <a:srgbClr val="000000"/>
              </a:buClr>
              <a:buSzPts val="1200"/>
              <a:buFont typeface="Arial"/>
              <a:buNone/>
            </a:pPr>
            <a:r>
              <a:rPr b="0" i="0" lang="en-GB" sz="1200" u="none" cap="none" strike="noStrike">
                <a:solidFill>
                  <a:srgbClr val="D9D9D9"/>
                </a:solidFill>
                <a:latin typeface="Times New Roman"/>
                <a:ea typeface="Times New Roman"/>
                <a:cs typeface="Times New Roman"/>
                <a:sym typeface="Times New Roman"/>
              </a:rPr>
              <a:t>→ Backend Programming</a:t>
            </a:r>
            <a:endParaRPr b="0" i="0" sz="1200" u="none" cap="none" strike="noStrike">
              <a:solidFill>
                <a:srgbClr val="D9D9D9"/>
              </a:solidFill>
              <a:latin typeface="Times New Roman"/>
              <a:ea typeface="Times New Roman"/>
              <a:cs typeface="Times New Roman"/>
              <a:sym typeface="Times New Roman"/>
            </a:endParaRPr>
          </a:p>
          <a:p>
            <a:pPr indent="0" lvl="0" marL="0" marR="0" rtl="0" algn="l">
              <a:lnSpc>
                <a:spcPct val="115000"/>
              </a:lnSpc>
              <a:spcBef>
                <a:spcPts val="1600"/>
              </a:spcBef>
              <a:spcAft>
                <a:spcPts val="0"/>
              </a:spcAft>
              <a:buClr>
                <a:srgbClr val="000000"/>
              </a:buClr>
              <a:buSzPts val="1200"/>
              <a:buFont typeface="Arial"/>
              <a:buNone/>
            </a:pPr>
            <a:r>
              <a:rPr b="0" i="0" lang="en-GB" sz="1200" u="none" cap="none" strike="noStrike">
                <a:solidFill>
                  <a:srgbClr val="D9D9D9"/>
                </a:solidFill>
                <a:latin typeface="Times New Roman"/>
                <a:ea typeface="Times New Roman"/>
                <a:cs typeface="Times New Roman"/>
                <a:sym typeface="Times New Roman"/>
              </a:rPr>
              <a:t>→ Database Connectivity</a:t>
            </a:r>
            <a:endParaRPr b="0" i="0" sz="1200" u="none" cap="none" strike="noStrike">
              <a:solidFill>
                <a:srgbClr val="D9D9D9"/>
              </a:solidFill>
              <a:latin typeface="Times New Roman"/>
              <a:ea typeface="Times New Roman"/>
              <a:cs typeface="Times New Roman"/>
              <a:sym typeface="Times New Roman"/>
            </a:endParaRPr>
          </a:p>
          <a:p>
            <a:pPr indent="0" lvl="0" marL="0" marR="0" rtl="0" algn="l">
              <a:lnSpc>
                <a:spcPct val="115000"/>
              </a:lnSpc>
              <a:spcBef>
                <a:spcPts val="1600"/>
              </a:spcBef>
              <a:spcAft>
                <a:spcPts val="1600"/>
              </a:spcAft>
              <a:buClr>
                <a:srgbClr val="000000"/>
              </a:buClr>
              <a:buSzPts val="1000"/>
              <a:buFont typeface="Arial"/>
              <a:buNone/>
            </a:pPr>
            <a:r>
              <a:t/>
            </a:r>
            <a:endParaRPr b="0" i="0" sz="1000" u="none" cap="none" strike="noStrike">
              <a:solidFill>
                <a:srgbClr val="D9D9D9"/>
              </a:solidFill>
              <a:latin typeface="Lato"/>
              <a:ea typeface="Lato"/>
              <a:cs typeface="Lato"/>
              <a:sym typeface="Lato"/>
            </a:endParaRPr>
          </a:p>
        </p:txBody>
      </p:sp>
      <p:sp>
        <p:nvSpPr>
          <p:cNvPr id="260" name="Google Shape;260;p5"/>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1" name="Google Shape;261;p5"/>
          <p:cNvCxnSpPr/>
          <p:nvPr/>
        </p:nvCxnSpPr>
        <p:spPr>
          <a:xfrm flipH="1">
            <a:off x="780745" y="1641850"/>
            <a:ext cx="7596300" cy="10500"/>
          </a:xfrm>
          <a:prstGeom prst="straightConnector1">
            <a:avLst/>
          </a:prstGeom>
          <a:noFill/>
          <a:ln cap="flat" cmpd="sng" w="9525">
            <a:solidFill>
              <a:srgbClr val="B7B7B7"/>
            </a:solidFill>
            <a:prstDash val="solid"/>
            <a:round/>
            <a:headEnd len="sm" w="sm" type="none"/>
            <a:tailEnd len="sm" w="sm" type="none"/>
          </a:ln>
        </p:spPr>
      </p:cxnSp>
      <p:cxnSp>
        <p:nvCxnSpPr>
          <p:cNvPr id="262" name="Google Shape;262;p5"/>
          <p:cNvCxnSpPr/>
          <p:nvPr/>
        </p:nvCxnSpPr>
        <p:spPr>
          <a:xfrm flipH="1">
            <a:off x="780842" y="3044098"/>
            <a:ext cx="2275500" cy="10500"/>
          </a:xfrm>
          <a:prstGeom prst="straightConnector1">
            <a:avLst/>
          </a:prstGeom>
          <a:noFill/>
          <a:ln cap="flat" cmpd="sng" w="9525">
            <a:solidFill>
              <a:srgbClr val="FFFFFF"/>
            </a:solidFill>
            <a:prstDash val="dot"/>
            <a:round/>
            <a:headEnd len="sm" w="sm" type="none"/>
            <a:tailEnd len="sm" w="sm" type="none"/>
          </a:ln>
        </p:spPr>
      </p:cxnSp>
      <p:cxnSp>
        <p:nvCxnSpPr>
          <p:cNvPr id="263" name="Google Shape;263;p5"/>
          <p:cNvCxnSpPr/>
          <p:nvPr/>
        </p:nvCxnSpPr>
        <p:spPr>
          <a:xfrm flipH="1">
            <a:off x="780745" y="4455175"/>
            <a:ext cx="7596300" cy="10500"/>
          </a:xfrm>
          <a:prstGeom prst="straightConnector1">
            <a:avLst/>
          </a:prstGeom>
          <a:noFill/>
          <a:ln cap="flat" cmpd="sng" w="9525">
            <a:solidFill>
              <a:srgbClr val="B7B7B7"/>
            </a:solidFill>
            <a:prstDash val="solid"/>
            <a:round/>
            <a:headEnd len="sm" w="sm" type="none"/>
            <a:tailEnd len="sm" w="sm" type="none"/>
          </a:ln>
        </p:spPr>
      </p:cxnSp>
      <p:sp>
        <p:nvSpPr>
          <p:cNvPr id="264" name="Google Shape;264;p5"/>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5"/>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5"/>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5"/>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8" name="Google Shape;268;p5"/>
          <p:cNvGrpSpPr/>
          <p:nvPr/>
        </p:nvGrpSpPr>
        <p:grpSpPr>
          <a:xfrm>
            <a:off x="3078687" y="2700858"/>
            <a:ext cx="737730" cy="737730"/>
            <a:chOff x="2920647" y="2157958"/>
            <a:chExt cx="827701" cy="827701"/>
          </a:xfrm>
        </p:grpSpPr>
        <p:sp>
          <p:nvSpPr>
            <p:cNvPr id="269" name="Google Shape;269;p5"/>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5"/>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1" name="Google Shape;271;p5"/>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GB" sz="1600" u="none" cap="none" strike="noStrike">
                <a:solidFill>
                  <a:srgbClr val="FFFFFF"/>
                </a:solidFill>
                <a:latin typeface="Roboto"/>
                <a:ea typeface="Roboto"/>
                <a:cs typeface="Roboto"/>
                <a:sym typeface="Roboto"/>
              </a:rPr>
              <a:t>01</a:t>
            </a:r>
            <a:endParaRPr b="1" i="0" sz="1600" u="none" cap="none" strike="noStrike">
              <a:solidFill>
                <a:srgbClr val="FFFFFF"/>
              </a:solidFill>
              <a:latin typeface="Roboto"/>
              <a:ea typeface="Roboto"/>
              <a:cs typeface="Roboto"/>
              <a:sym typeface="Roboto"/>
            </a:endParaRPr>
          </a:p>
        </p:txBody>
      </p:sp>
      <p:grpSp>
        <p:nvGrpSpPr>
          <p:cNvPr id="272" name="Google Shape;272;p5"/>
          <p:cNvGrpSpPr/>
          <p:nvPr/>
        </p:nvGrpSpPr>
        <p:grpSpPr>
          <a:xfrm rot="-5400000">
            <a:off x="4225338" y="3802928"/>
            <a:ext cx="737730" cy="737730"/>
            <a:chOff x="2920647" y="2157958"/>
            <a:chExt cx="827701" cy="827701"/>
          </a:xfrm>
        </p:grpSpPr>
        <p:sp>
          <p:nvSpPr>
            <p:cNvPr id="273" name="Google Shape;273;p5"/>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5"/>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5" name="Google Shape;275;p5"/>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GB" sz="1600" u="none" cap="none" strike="noStrike">
                <a:solidFill>
                  <a:srgbClr val="FFFFFF"/>
                </a:solidFill>
                <a:latin typeface="Roboto"/>
                <a:ea typeface="Roboto"/>
                <a:cs typeface="Roboto"/>
                <a:sym typeface="Roboto"/>
              </a:rPr>
              <a:t>02</a:t>
            </a:r>
            <a:endParaRPr b="1" i="0" sz="1600" u="none" cap="none" strike="noStrike">
              <a:solidFill>
                <a:srgbClr val="FFFFFF"/>
              </a:solidFill>
              <a:latin typeface="Roboto"/>
              <a:ea typeface="Roboto"/>
              <a:cs typeface="Roboto"/>
              <a:sym typeface="Roboto"/>
            </a:endParaRPr>
          </a:p>
        </p:txBody>
      </p:sp>
      <p:grpSp>
        <p:nvGrpSpPr>
          <p:cNvPr id="276" name="Google Shape;276;p5"/>
          <p:cNvGrpSpPr/>
          <p:nvPr/>
        </p:nvGrpSpPr>
        <p:grpSpPr>
          <a:xfrm>
            <a:off x="5313093" y="2700655"/>
            <a:ext cx="737804" cy="737804"/>
            <a:chOff x="5428888" y="2158023"/>
            <a:chExt cx="828900" cy="828900"/>
          </a:xfrm>
        </p:grpSpPr>
        <p:sp>
          <p:nvSpPr>
            <p:cNvPr id="277" name="Google Shape;277;p5"/>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5"/>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9" name="Google Shape;279;p5"/>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GB" sz="1600" u="none" cap="none" strike="noStrike">
                <a:solidFill>
                  <a:srgbClr val="FFFFFF"/>
                </a:solidFill>
                <a:latin typeface="Roboto"/>
                <a:ea typeface="Roboto"/>
                <a:cs typeface="Roboto"/>
                <a:sym typeface="Roboto"/>
              </a:rPr>
              <a:t>03</a:t>
            </a:r>
            <a:endParaRPr b="1" i="0" sz="1600" u="none" cap="none" strike="noStrike">
              <a:solidFill>
                <a:srgbClr val="FFFFFF"/>
              </a:solidFill>
              <a:latin typeface="Roboto"/>
              <a:ea typeface="Roboto"/>
              <a:cs typeface="Roboto"/>
              <a:sym typeface="Roboto"/>
            </a:endParaRPr>
          </a:p>
        </p:txBody>
      </p:sp>
      <p:grpSp>
        <p:nvGrpSpPr>
          <p:cNvPr id="280" name="Google Shape;280;p5"/>
          <p:cNvGrpSpPr/>
          <p:nvPr/>
        </p:nvGrpSpPr>
        <p:grpSpPr>
          <a:xfrm rot="5400000">
            <a:off x="4193369" y="1569752"/>
            <a:ext cx="737730" cy="737730"/>
            <a:chOff x="2920647" y="2157958"/>
            <a:chExt cx="827701" cy="827701"/>
          </a:xfrm>
        </p:grpSpPr>
        <p:sp>
          <p:nvSpPr>
            <p:cNvPr id="281" name="Google Shape;281;p5"/>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509"/>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5"/>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3" name="Google Shape;283;p5"/>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GB" sz="1600" u="none" cap="none" strike="noStrike">
                <a:solidFill>
                  <a:srgbClr val="FFFFFF"/>
                </a:solidFill>
                <a:latin typeface="Roboto"/>
                <a:ea typeface="Roboto"/>
                <a:cs typeface="Roboto"/>
                <a:sym typeface="Roboto"/>
              </a:rPr>
              <a:t>04</a:t>
            </a:r>
            <a:endParaRPr b="1" i="0" sz="1600" u="none" cap="none" strike="noStrike">
              <a:solidFill>
                <a:srgbClr val="FFFFFF"/>
              </a:solidFill>
              <a:latin typeface="Roboto"/>
              <a:ea typeface="Roboto"/>
              <a:cs typeface="Roboto"/>
              <a:sym typeface="Roboto"/>
            </a:endParaRPr>
          </a:p>
        </p:txBody>
      </p:sp>
      <p:sp>
        <p:nvSpPr>
          <p:cNvPr id="284" name="Google Shape;284;p5"/>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latin typeface="Times New Roman"/>
                <a:ea typeface="Times New Roman"/>
                <a:cs typeface="Times New Roman"/>
                <a:sym typeface="Times New Roman"/>
              </a:rPr>
              <a:t>Existing System:</a:t>
            </a:r>
            <a:endParaRPr>
              <a:latin typeface="Times New Roman"/>
              <a:ea typeface="Times New Roman"/>
              <a:cs typeface="Times New Roman"/>
              <a:sym typeface="Times New Roman"/>
            </a:endParaRPr>
          </a:p>
        </p:txBody>
      </p:sp>
      <p:sp>
        <p:nvSpPr>
          <p:cNvPr id="290" name="Google Shape;290;p6"/>
          <p:cNvSpPr txBox="1"/>
          <p:nvPr/>
        </p:nvSpPr>
        <p:spPr>
          <a:xfrm>
            <a:off x="1297500" y="1487427"/>
            <a:ext cx="732900" cy="106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01</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91" name="Google Shape;291;p6"/>
          <p:cNvSpPr txBox="1"/>
          <p:nvPr>
            <p:ph idx="1" type="body"/>
          </p:nvPr>
        </p:nvSpPr>
        <p:spPr>
          <a:xfrm>
            <a:off x="2030400" y="1307850"/>
            <a:ext cx="5877300" cy="106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600">
                <a:solidFill>
                  <a:srgbClr val="FFFFFF"/>
                </a:solidFill>
                <a:latin typeface="Times New Roman"/>
                <a:ea typeface="Times New Roman"/>
                <a:cs typeface="Times New Roman"/>
                <a:sym typeface="Times New Roman"/>
              </a:rPr>
              <a:t>In the existing system the attendance is done only manually but in proposed system we have to computerize the attendance using this application.</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600">
                <a:solidFill>
                  <a:srgbClr val="FFFFFF"/>
                </a:solidFill>
                <a:latin typeface="Times New Roman"/>
                <a:ea typeface="Times New Roman"/>
                <a:cs typeface="Times New Roman"/>
                <a:sym typeface="Times New Roman"/>
              </a:rPr>
              <a:t>→ More man power</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600">
                <a:solidFill>
                  <a:srgbClr val="FFFFFF"/>
                </a:solidFill>
                <a:latin typeface="Times New Roman"/>
                <a:ea typeface="Times New Roman"/>
                <a:cs typeface="Times New Roman"/>
                <a:sym typeface="Times New Roman"/>
              </a:rPr>
              <a:t>→ Time Consuming</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600">
                <a:solidFill>
                  <a:srgbClr val="FFFFFF"/>
                </a:solidFill>
                <a:latin typeface="Times New Roman"/>
                <a:ea typeface="Times New Roman"/>
                <a:cs typeface="Times New Roman"/>
                <a:sym typeface="Times New Roman"/>
              </a:rPr>
              <a:t>→ Consumes large volume of paper work.</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600">
                <a:solidFill>
                  <a:srgbClr val="FFFFFF"/>
                </a:solidFill>
                <a:latin typeface="Times New Roman"/>
                <a:ea typeface="Times New Roman"/>
                <a:cs typeface="Times New Roman"/>
                <a:sym typeface="Times New Roman"/>
              </a:rPr>
              <a:t>→ Needs Manual Calculation.</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1600"/>
              </a:spcAft>
              <a:buSzPts val="1300"/>
              <a:buNone/>
            </a:pPr>
            <a:r>
              <a:t/>
            </a:r>
            <a:endParaRPr sz="1500">
              <a:solidFill>
                <a:srgbClr val="FFFFFF"/>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latin typeface="Times New Roman"/>
                <a:ea typeface="Times New Roman"/>
                <a:cs typeface="Times New Roman"/>
                <a:sym typeface="Times New Roman"/>
              </a:rPr>
              <a:t>Proposed System:</a:t>
            </a:r>
            <a:endParaRPr>
              <a:latin typeface="Times New Roman"/>
              <a:ea typeface="Times New Roman"/>
              <a:cs typeface="Times New Roman"/>
              <a:sym typeface="Times New Roman"/>
            </a:endParaRPr>
          </a:p>
        </p:txBody>
      </p:sp>
      <p:sp>
        <p:nvSpPr>
          <p:cNvPr id="297" name="Google Shape;297;p7"/>
          <p:cNvSpPr txBox="1"/>
          <p:nvPr/>
        </p:nvSpPr>
        <p:spPr>
          <a:xfrm>
            <a:off x="1297500" y="1487427"/>
            <a:ext cx="732900" cy="106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02</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98" name="Google Shape;298;p7"/>
          <p:cNvSpPr txBox="1"/>
          <p:nvPr>
            <p:ph idx="1" type="body"/>
          </p:nvPr>
        </p:nvSpPr>
        <p:spPr>
          <a:xfrm>
            <a:off x="2030400" y="1307850"/>
            <a:ext cx="5877300" cy="1263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sz="1600">
                <a:solidFill>
                  <a:srgbClr val="FFFFFF"/>
                </a:solidFill>
                <a:latin typeface="Times New Roman"/>
                <a:ea typeface="Times New Roman"/>
                <a:cs typeface="Times New Roman"/>
                <a:sym typeface="Times New Roman"/>
              </a:rPr>
              <a:t>The aim of the proposed system is to develop a system of improved facilities.The proposed system can improve all the limitation of the existing system.The system provides proper security and reduces manual work.</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600">
                <a:solidFill>
                  <a:srgbClr val="FFFFFF"/>
                </a:solidFill>
                <a:latin typeface="Times New Roman"/>
                <a:ea typeface="Times New Roman"/>
                <a:cs typeface="Times New Roman"/>
                <a:sym typeface="Times New Roman"/>
              </a:rPr>
              <a:t>→ Security of data.</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600">
                <a:solidFill>
                  <a:srgbClr val="FFFFFF"/>
                </a:solidFill>
                <a:latin typeface="Times New Roman"/>
                <a:ea typeface="Times New Roman"/>
                <a:cs typeface="Times New Roman"/>
                <a:sym typeface="Times New Roman"/>
              </a:rPr>
              <a:t>→ Proper control of head officer.</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600">
                <a:solidFill>
                  <a:srgbClr val="FFFFFF"/>
                </a:solidFill>
                <a:latin typeface="Times New Roman"/>
                <a:ea typeface="Times New Roman"/>
                <a:cs typeface="Times New Roman"/>
                <a:sym typeface="Times New Roman"/>
              </a:rPr>
              <a:t>→ Minimize manual data entry.</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600">
                <a:solidFill>
                  <a:srgbClr val="FFFFFF"/>
                </a:solidFill>
                <a:latin typeface="Times New Roman"/>
                <a:ea typeface="Times New Roman"/>
                <a:cs typeface="Times New Roman"/>
                <a:sym typeface="Times New Roman"/>
              </a:rPr>
              <a:t>→ Greater efficiency.</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0"/>
              </a:spcAft>
              <a:buSzPts val="1300"/>
              <a:buNone/>
            </a:pPr>
            <a:r>
              <a:rPr lang="en-GB" sz="1600">
                <a:solidFill>
                  <a:srgbClr val="FFFFFF"/>
                </a:solidFill>
                <a:latin typeface="Times New Roman"/>
                <a:ea typeface="Times New Roman"/>
                <a:cs typeface="Times New Roman"/>
                <a:sym typeface="Times New Roman"/>
              </a:rPr>
              <a:t>→ User friendly and interactive </a:t>
            </a:r>
            <a:endParaRPr sz="1600">
              <a:solidFill>
                <a:srgbClr val="FFFFFF"/>
              </a:solidFill>
              <a:latin typeface="Times New Roman"/>
              <a:ea typeface="Times New Roman"/>
              <a:cs typeface="Times New Roman"/>
              <a:sym typeface="Times New Roman"/>
            </a:endParaRPr>
          </a:p>
          <a:p>
            <a:pPr indent="0" lvl="0" marL="0" rtl="0" algn="l">
              <a:lnSpc>
                <a:spcPct val="115000"/>
              </a:lnSpc>
              <a:spcBef>
                <a:spcPts val="1600"/>
              </a:spcBef>
              <a:spcAft>
                <a:spcPts val="1600"/>
              </a:spcAft>
              <a:buSzPts val="1300"/>
              <a:buNone/>
            </a:pPr>
            <a:r>
              <a:t/>
            </a:r>
            <a:endParaRPr sz="1500">
              <a:solidFill>
                <a:srgbClr val="FFFFFF"/>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8"/>
          <p:cNvSpPr txBox="1"/>
          <p:nvPr>
            <p:ph type="title"/>
          </p:nvPr>
        </p:nvSpPr>
        <p:spPr>
          <a:xfrm>
            <a:off x="1297500" y="420100"/>
            <a:ext cx="7038900" cy="63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2300">
                <a:latin typeface="Times New Roman"/>
                <a:ea typeface="Times New Roman"/>
                <a:cs typeface="Times New Roman"/>
                <a:sym typeface="Times New Roman"/>
              </a:rPr>
              <a:t>Explanation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2100">
                <a:latin typeface="Times New Roman"/>
                <a:ea typeface="Times New Roman"/>
                <a:cs typeface="Times New Roman"/>
                <a:sym typeface="Times New Roman"/>
              </a:rPr>
              <a:t>→ </a:t>
            </a:r>
            <a:r>
              <a:rPr lang="en-GB" sz="1800">
                <a:latin typeface="Times New Roman"/>
                <a:ea typeface="Times New Roman"/>
                <a:cs typeface="Times New Roman"/>
                <a:sym typeface="Times New Roman"/>
              </a:rPr>
              <a:t>The user in the management system is the administrator/officer that does the authentication by logging in with the respective credentials.</a:t>
            </a:r>
            <a:br>
              <a:rPr lang="en-GB" sz="1800">
                <a:latin typeface="Times New Roman"/>
                <a:ea typeface="Times New Roman"/>
                <a:cs typeface="Times New Roman"/>
                <a:sym typeface="Times New Roman"/>
              </a:rPr>
            </a:br>
            <a:r>
              <a:rPr lang="en-GB" sz="1800">
                <a:latin typeface="Times New Roman"/>
                <a:ea typeface="Times New Roman"/>
                <a:cs typeface="Times New Roman"/>
                <a:sym typeface="Times New Roman"/>
              </a:rPr>
              <a:t> </a:t>
            </a:r>
            <a:r>
              <a:rPr lang="en-GB" sz="1100">
                <a:latin typeface="Times New Roman"/>
                <a:ea typeface="Times New Roman"/>
                <a:cs typeface="Times New Roman"/>
                <a:sym typeface="Times New Roman"/>
              </a:rPr>
              <a:t>							</a:t>
            </a:r>
            <a:endParaRPr sz="1100">
              <a:latin typeface="Times New Roman"/>
              <a:ea typeface="Times New Roman"/>
              <a:cs typeface="Times New Roman"/>
              <a:sym typeface="Times New Roman"/>
            </a:endParaRPr>
          </a:p>
          <a:p>
            <a:pPr indent="0" lvl="0" marL="0" rtl="0" algn="l">
              <a:lnSpc>
                <a:spcPct val="115000"/>
              </a:lnSpc>
              <a:spcBef>
                <a:spcPts val="1200"/>
              </a:spcBef>
              <a:spcAft>
                <a:spcPts val="0"/>
              </a:spcAft>
              <a:buSzPts val="2400"/>
              <a:buNone/>
            </a:pPr>
            <a:r>
              <a:rPr lang="en-GB" sz="1800">
                <a:latin typeface="Times New Roman"/>
                <a:ea typeface="Times New Roman"/>
                <a:cs typeface="Times New Roman"/>
                <a:sym typeface="Times New Roman"/>
              </a:rPr>
              <a:t>The user has two ways to access the management system</a:t>
            </a:r>
            <a:br>
              <a:rPr lang="en-GB" sz="1800">
                <a:latin typeface="Times New Roman"/>
                <a:ea typeface="Times New Roman"/>
                <a:cs typeface="Times New Roman"/>
                <a:sym typeface="Times New Roman"/>
              </a:rPr>
            </a:br>
            <a:r>
              <a:rPr lang="en-GB" sz="1800">
                <a:latin typeface="Times New Roman"/>
                <a:ea typeface="Times New Roman"/>
                <a:cs typeface="Times New Roman"/>
                <a:sym typeface="Times New Roman"/>
              </a:rPr>
              <a:t>       → Customer management</a:t>
            </a:r>
            <a:br>
              <a:rPr lang="en-GB" sz="1800">
                <a:latin typeface="Times New Roman"/>
                <a:ea typeface="Times New Roman"/>
                <a:cs typeface="Times New Roman"/>
                <a:sym typeface="Times New Roman"/>
              </a:rPr>
            </a:br>
            <a:r>
              <a:rPr lang="en-GB" sz="1800">
                <a:latin typeface="Times New Roman"/>
                <a:ea typeface="Times New Roman"/>
                <a:cs typeface="Times New Roman"/>
                <a:sym typeface="Times New Roman"/>
              </a:rPr>
              <a:t>       → Employee management </a:t>
            </a:r>
            <a:br>
              <a:rPr lang="en-GB" sz="1800">
                <a:solidFill>
                  <a:srgbClr val="404040"/>
                </a:solidFill>
                <a:latin typeface="Arial"/>
                <a:ea typeface="Arial"/>
                <a:cs typeface="Arial"/>
                <a:sym typeface="Arial"/>
              </a:rPr>
            </a:br>
            <a:r>
              <a:rPr lang="en-GB" sz="1800">
                <a:solidFill>
                  <a:srgbClr val="000000"/>
                </a:solidFill>
                <a:latin typeface="Arial"/>
                <a:ea typeface="Arial"/>
                <a:cs typeface="Arial"/>
                <a:sym typeface="Arial"/>
              </a:rPr>
              <a:t> 							</a:t>
            </a:r>
            <a:endParaRPr sz="1800">
              <a:solidFill>
                <a:srgbClr val="000000"/>
              </a:solidFill>
              <a:latin typeface="Arial"/>
              <a:ea typeface="Arial"/>
              <a:cs typeface="Arial"/>
              <a:sym typeface="Arial"/>
            </a:endParaRPr>
          </a:p>
          <a:p>
            <a:pPr indent="0" lvl="0" marL="0" rtl="0" algn="l">
              <a:lnSpc>
                <a:spcPct val="115000"/>
              </a:lnSpc>
              <a:spcBef>
                <a:spcPts val="120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The purpose of the project is to build an application program to reduce the manual work for managing the  Seats, Customer.</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a:t>
            </a:r>
            <a:r>
              <a:rPr lang="en-GB" sz="1100">
                <a:solidFill>
                  <a:srgbClr val="000000"/>
                </a:solidFill>
                <a:latin typeface="Times New Roman"/>
                <a:ea typeface="Times New Roman"/>
                <a:cs typeface="Times New Roman"/>
                <a:sym typeface="Times New Roman"/>
              </a:rPr>
              <a:t> </a:t>
            </a:r>
            <a:r>
              <a:rPr lang="en-GB" sz="1800">
                <a:latin typeface="Times New Roman"/>
                <a:ea typeface="Times New Roman"/>
                <a:cs typeface="Times New Roman"/>
                <a:sym typeface="Times New Roman"/>
              </a:rPr>
              <a:t>To track all the details about the Customers , Employees.</a:t>
            </a:r>
            <a:r>
              <a:rPr lang="en-GB" sz="1800">
                <a:solidFill>
                  <a:srgbClr val="000000"/>
                </a:solidFill>
                <a:latin typeface="Times New Roman"/>
                <a:ea typeface="Times New Roman"/>
                <a:cs typeface="Times New Roman"/>
                <a:sym typeface="Times New Roman"/>
              </a:rPr>
              <a:t> </a:t>
            </a:r>
            <a:br>
              <a:rPr lang="en-GB" sz="1800">
                <a:solidFill>
                  <a:srgbClr val="000000"/>
                </a:solidFill>
                <a:latin typeface="Times New Roman"/>
                <a:ea typeface="Times New Roman"/>
                <a:cs typeface="Times New Roman"/>
                <a:sym typeface="Times New Roman"/>
              </a:rPr>
            </a:br>
            <a:r>
              <a:rPr lang="en-GB"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Clr>
                <a:srgbClr val="000000"/>
              </a:buClr>
              <a:buSzPts val="1100"/>
              <a:buFont typeface="Arial"/>
              <a:buNone/>
            </a:pPr>
            <a:r>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solidFill>
                  <a:srgbClr val="000000"/>
                </a:solidFill>
                <a:latin typeface="Arial"/>
                <a:ea typeface="Arial"/>
                <a:cs typeface="Arial"/>
                <a:sym typeface="Arial"/>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a:p>
        </p:txBody>
      </p:sp>
      <p:sp>
        <p:nvSpPr>
          <p:cNvPr id="304" name="Google Shape;304;p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CACACA"/>
                </a:solidFill>
                <a:latin typeface="Average"/>
                <a:ea typeface="Average"/>
                <a:cs typeface="Average"/>
                <a:sym typeface="Average"/>
              </a:rPr>
              <a:t> </a:t>
            </a:r>
            <a:endParaRPr b="0" i="0" sz="1800" u="none" cap="none" strike="noStrike">
              <a:solidFill>
                <a:srgbClr val="CACACA"/>
              </a:solidFill>
              <a:latin typeface="Average"/>
              <a:ea typeface="Average"/>
              <a:cs typeface="Average"/>
              <a:sym typeface="Average"/>
            </a:endParaRPr>
          </a:p>
        </p:txBody>
      </p:sp>
      <p:sp>
        <p:nvSpPr>
          <p:cNvPr id="305" name="Google Shape;305;p8"/>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CACACA"/>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9"/>
          <p:cNvSpPr txBox="1"/>
          <p:nvPr>
            <p:ph type="title"/>
          </p:nvPr>
        </p:nvSpPr>
        <p:spPr>
          <a:xfrm>
            <a:off x="1297500" y="420100"/>
            <a:ext cx="7038900" cy="63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2300">
                <a:latin typeface="Times New Roman"/>
                <a:ea typeface="Times New Roman"/>
                <a:cs typeface="Times New Roman"/>
                <a:sym typeface="Times New Roman"/>
              </a:rPr>
              <a:t>Employee Management Section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It consists of details of employee such as name , ID and department, seat no.</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a:t>
            </a:r>
            <a:r>
              <a:rPr lang="en-GB" sz="1100">
                <a:latin typeface="Times New Roman"/>
                <a:ea typeface="Times New Roman"/>
                <a:cs typeface="Times New Roman"/>
                <a:sym typeface="Times New Roman"/>
              </a:rPr>
              <a:t> </a:t>
            </a:r>
            <a:r>
              <a:rPr lang="en-GB" sz="1100">
                <a:solidFill>
                  <a:srgbClr val="000000"/>
                </a:solidFill>
                <a:latin typeface="Times New Roman"/>
                <a:ea typeface="Times New Roman"/>
                <a:cs typeface="Times New Roman"/>
                <a:sym typeface="Times New Roman"/>
              </a:rPr>
              <a:t> </a:t>
            </a:r>
            <a:r>
              <a:rPr lang="en-GB" sz="1800">
                <a:latin typeface="Times New Roman"/>
                <a:ea typeface="Times New Roman"/>
                <a:cs typeface="Times New Roman"/>
                <a:sym typeface="Times New Roman"/>
              </a:rPr>
              <a:t>The allotment of every employees  is done to each desk/chair where chair is empty.</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The allotment is done using the Random Function.</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This process goes on unless every chair is given employees to perform their respective duty.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SzPts val="2400"/>
              <a:buNone/>
            </a:pPr>
            <a:r>
              <a:rPr lang="en-GB" sz="1100">
                <a:latin typeface="Times New Roman"/>
                <a:ea typeface="Times New Roman"/>
                <a:cs typeface="Times New Roman"/>
                <a:sym typeface="Times New Roman"/>
              </a:rPr>
              <a:t>					</a:t>
            </a:r>
            <a:endParaRPr sz="11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latin typeface="Times New Roman"/>
                <a:ea typeface="Times New Roman"/>
                <a:cs typeface="Times New Roman"/>
                <a:sym typeface="Times New Roman"/>
              </a:rPr>
              <a:t>				</a:t>
            </a:r>
            <a:endParaRPr sz="11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SzPts val="2400"/>
              <a:buNone/>
            </a:pPr>
            <a:r>
              <a:rPr lang="en-GB"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0"/>
              </a:spcBef>
              <a:spcAft>
                <a:spcPts val="0"/>
              </a:spcAft>
              <a:buSzPts val="2400"/>
              <a:buNone/>
            </a:pPr>
            <a:r>
              <a:rPr lang="en-GB"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0"/>
              </a:spcBef>
              <a:spcAft>
                <a:spcPts val="0"/>
              </a:spcAft>
              <a:buSzPts val="2400"/>
              <a:buNone/>
            </a:pPr>
            <a:r>
              <a:rPr lang="en-GB"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0"/>
              </a:spcBef>
              <a:spcAft>
                <a:spcPts val="0"/>
              </a:spcAft>
              <a:buSzPts val="2400"/>
              <a:buNone/>
            </a:pPr>
            <a:r>
              <a:rPr lang="en-GB" sz="1100">
                <a:latin typeface="Arial"/>
                <a:ea typeface="Arial"/>
                <a:cs typeface="Arial"/>
                <a:sym typeface="Arial"/>
              </a:rPr>
              <a:t>		</a:t>
            </a:r>
            <a:endParaRPr sz="1100">
              <a:latin typeface="Arial"/>
              <a:ea typeface="Arial"/>
              <a:cs typeface="Arial"/>
              <a:sym typeface="Arial"/>
            </a:endParaRPr>
          </a:p>
          <a:p>
            <a:pPr indent="0" lvl="0" marL="0" rtl="0" algn="l">
              <a:lnSpc>
                <a:spcPct val="100000"/>
              </a:lnSpc>
              <a:spcBef>
                <a:spcPts val="0"/>
              </a:spcBef>
              <a:spcAft>
                <a:spcPts val="0"/>
              </a:spcAft>
              <a:buSzPts val="2400"/>
              <a:buNone/>
            </a:pPr>
            <a:r>
              <a:t/>
            </a:r>
            <a:endParaRPr sz="2100">
              <a:latin typeface="Times New Roman"/>
              <a:ea typeface="Times New Roman"/>
              <a:cs typeface="Times New Roman"/>
              <a:sym typeface="Times New Roman"/>
            </a:endParaRPr>
          </a:p>
          <a:p>
            <a:pPr indent="0" lvl="0" marL="0" rtl="0" algn="l">
              <a:lnSpc>
                <a:spcPct val="115000"/>
              </a:lnSpc>
              <a:spcBef>
                <a:spcPts val="1200"/>
              </a:spcBef>
              <a:spcAft>
                <a:spcPts val="0"/>
              </a:spcAft>
              <a:buSzPts val="2400"/>
              <a:buNone/>
            </a:pPr>
            <a:r>
              <a:rPr lang="en-GB" sz="1800">
                <a:latin typeface="Times New Roman"/>
                <a:ea typeface="Times New Roman"/>
                <a:cs typeface="Times New Roman"/>
                <a:sym typeface="Times New Roman"/>
              </a:rPr>
              <a:t>The user has two ways to access the management system</a:t>
            </a:r>
            <a:br>
              <a:rPr lang="en-GB" sz="1800">
                <a:latin typeface="Times New Roman"/>
                <a:ea typeface="Times New Roman"/>
                <a:cs typeface="Times New Roman"/>
                <a:sym typeface="Times New Roman"/>
              </a:rPr>
            </a:br>
            <a:r>
              <a:rPr lang="en-GB" sz="1800">
                <a:latin typeface="Times New Roman"/>
                <a:ea typeface="Times New Roman"/>
                <a:cs typeface="Times New Roman"/>
                <a:sym typeface="Times New Roman"/>
              </a:rPr>
              <a:t>       → Customer management</a:t>
            </a:r>
            <a:br>
              <a:rPr lang="en-GB" sz="1800">
                <a:latin typeface="Times New Roman"/>
                <a:ea typeface="Times New Roman"/>
                <a:cs typeface="Times New Roman"/>
                <a:sym typeface="Times New Roman"/>
              </a:rPr>
            </a:br>
            <a:r>
              <a:rPr lang="en-GB" sz="1800">
                <a:latin typeface="Times New Roman"/>
                <a:ea typeface="Times New Roman"/>
                <a:cs typeface="Times New Roman"/>
                <a:sym typeface="Times New Roman"/>
              </a:rPr>
              <a:t>       → Employee management </a:t>
            </a:r>
            <a:br>
              <a:rPr lang="en-GB" sz="1800">
                <a:solidFill>
                  <a:srgbClr val="404040"/>
                </a:solidFill>
                <a:latin typeface="Arial"/>
                <a:ea typeface="Arial"/>
                <a:cs typeface="Arial"/>
                <a:sym typeface="Arial"/>
              </a:rPr>
            </a:br>
            <a:r>
              <a:rPr lang="en-GB" sz="1800">
                <a:solidFill>
                  <a:srgbClr val="000000"/>
                </a:solidFill>
                <a:latin typeface="Arial"/>
                <a:ea typeface="Arial"/>
                <a:cs typeface="Arial"/>
                <a:sym typeface="Arial"/>
              </a:rPr>
              <a:t> 							</a:t>
            </a:r>
            <a:endParaRPr sz="1800">
              <a:solidFill>
                <a:srgbClr val="000000"/>
              </a:solidFill>
              <a:latin typeface="Arial"/>
              <a:ea typeface="Arial"/>
              <a:cs typeface="Arial"/>
              <a:sym typeface="Arial"/>
            </a:endParaRPr>
          </a:p>
          <a:p>
            <a:pPr indent="0" lvl="0" marL="0" rtl="0" algn="l">
              <a:lnSpc>
                <a:spcPct val="115000"/>
              </a:lnSpc>
              <a:spcBef>
                <a:spcPts val="120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The purpose of the project is to build an application program to reduce the manual work for managing the  Seats, Customer.</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a:t>
            </a:r>
            <a:r>
              <a:rPr lang="en-GB" sz="1100">
                <a:solidFill>
                  <a:srgbClr val="000000"/>
                </a:solidFill>
                <a:latin typeface="Times New Roman"/>
                <a:ea typeface="Times New Roman"/>
                <a:cs typeface="Times New Roman"/>
                <a:sym typeface="Times New Roman"/>
              </a:rPr>
              <a:t> </a:t>
            </a:r>
            <a:r>
              <a:rPr lang="en-GB" sz="1800">
                <a:latin typeface="Times New Roman"/>
                <a:ea typeface="Times New Roman"/>
                <a:cs typeface="Times New Roman"/>
                <a:sym typeface="Times New Roman"/>
              </a:rPr>
              <a:t>To track all the details about the Customers , Employees.</a:t>
            </a:r>
            <a:r>
              <a:rPr lang="en-GB" sz="1800">
                <a:solidFill>
                  <a:srgbClr val="000000"/>
                </a:solidFill>
                <a:latin typeface="Times New Roman"/>
                <a:ea typeface="Times New Roman"/>
                <a:cs typeface="Times New Roman"/>
                <a:sym typeface="Times New Roman"/>
              </a:rPr>
              <a:t> </a:t>
            </a:r>
            <a:br>
              <a:rPr lang="en-GB" sz="1800">
                <a:solidFill>
                  <a:srgbClr val="000000"/>
                </a:solidFill>
                <a:latin typeface="Times New Roman"/>
                <a:ea typeface="Times New Roman"/>
                <a:cs typeface="Times New Roman"/>
                <a:sym typeface="Times New Roman"/>
              </a:rPr>
            </a:br>
            <a:r>
              <a:rPr lang="en-GB" sz="1100">
                <a:solidFill>
                  <a:srgbClr val="000000"/>
                </a:solidFill>
                <a:latin typeface="Times New Roman"/>
                <a:ea typeface="Times New Roman"/>
                <a:cs typeface="Times New Roman"/>
                <a:sym typeface="Times New Roman"/>
              </a:rPr>
              <a:t> 								 	 	 		</a:t>
            </a:r>
            <a:endParaRPr sz="11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Clr>
                <a:srgbClr val="000000"/>
              </a:buClr>
              <a:buSzPts val="1100"/>
              <a:buFont typeface="Arial"/>
              <a:buNone/>
            </a:pPr>
            <a:r>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solidFill>
                  <a:srgbClr val="000000"/>
                </a:solidFill>
                <a:latin typeface="Arial"/>
                <a:ea typeface="Arial"/>
                <a:cs typeface="Arial"/>
                <a:sym typeface="Arial"/>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800">
                <a:latin typeface="Times New Roman"/>
                <a:ea typeface="Times New Roman"/>
                <a:cs typeface="Times New Roman"/>
                <a:sym typeface="Times New Roman"/>
              </a:rPr>
              <a:t> </a:t>
            </a: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br>
              <a:rPr lang="en-GB" sz="1800">
                <a:solidFill>
                  <a:srgbClr val="000000"/>
                </a:solidFill>
                <a:latin typeface="Arial"/>
                <a:ea typeface="Arial"/>
                <a:cs typeface="Arial"/>
                <a:sym typeface="Arial"/>
              </a:rPr>
            </a:b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sz="2300">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rPr lang="en-GB"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a:p>
        </p:txBody>
      </p:sp>
      <p:sp>
        <p:nvSpPr>
          <p:cNvPr id="311" name="Google Shape;311;p9"/>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GB" sz="1800" u="none" cap="none" strike="noStrike">
                <a:solidFill>
                  <a:srgbClr val="CACACA"/>
                </a:solidFill>
                <a:latin typeface="Average"/>
                <a:ea typeface="Average"/>
                <a:cs typeface="Average"/>
                <a:sym typeface="Average"/>
              </a:rPr>
              <a:t> </a:t>
            </a:r>
            <a:endParaRPr b="0" i="0" sz="1800" u="none" cap="none" strike="noStrike">
              <a:solidFill>
                <a:srgbClr val="CACACA"/>
              </a:solidFill>
              <a:latin typeface="Average"/>
              <a:ea typeface="Average"/>
              <a:cs typeface="Average"/>
              <a:sym typeface="Average"/>
            </a:endParaRPr>
          </a:p>
        </p:txBody>
      </p:sp>
      <p:sp>
        <p:nvSpPr>
          <p:cNvPr id="312" name="Google Shape;312;p9"/>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CACACA"/>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3F3F3"/>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